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300" r:id="rId4"/>
    <p:sldId id="308" r:id="rId5"/>
    <p:sldId id="313" r:id="rId6"/>
    <p:sldId id="346" r:id="rId7"/>
    <p:sldId id="290" r:id="rId8"/>
    <p:sldId id="317" r:id="rId9"/>
    <p:sldId id="302" r:id="rId10"/>
    <p:sldId id="318" r:id="rId11"/>
    <p:sldId id="286" r:id="rId12"/>
    <p:sldId id="306" r:id="rId13"/>
    <p:sldId id="323" r:id="rId14"/>
    <p:sldId id="327" r:id="rId15"/>
    <p:sldId id="328" r:id="rId16"/>
    <p:sldId id="344" r:id="rId17"/>
    <p:sldId id="332" r:id="rId18"/>
    <p:sldId id="325" r:id="rId19"/>
    <p:sldId id="329" r:id="rId20"/>
    <p:sldId id="330" r:id="rId21"/>
    <p:sldId id="331" r:id="rId22"/>
    <p:sldId id="275" r:id="rId23"/>
    <p:sldId id="298" r:id="rId24"/>
    <p:sldId id="271" r:id="rId25"/>
    <p:sldId id="343" r:id="rId26"/>
    <p:sldId id="342" r:id="rId27"/>
    <p:sldId id="338" r:id="rId28"/>
    <p:sldId id="339" r:id="rId29"/>
    <p:sldId id="340" r:id="rId30"/>
    <p:sldId id="345" r:id="rId31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r" initials="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222F43"/>
    <a:srgbClr val="4D616B"/>
    <a:srgbClr val="D5F3F9"/>
    <a:srgbClr val="FFFFFF"/>
    <a:srgbClr val="6BA2CA"/>
    <a:srgbClr val="F8C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1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110987750547"/>
          <c:y val="8.9065773671245602E-2"/>
          <c:w val="0.88188901224945404"/>
          <c:h val="0.73137376942834798"/>
        </c:manualLayout>
      </c:layout>
      <c:barChart>
        <c:barDir val="col"/>
        <c:grouping val="stack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460"/>
        <c:overlap val="100"/>
        <c:axId val="44227584"/>
        <c:axId val="84361984"/>
      </c:barChart>
      <c:catAx>
        <c:axId val="44227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4361984"/>
        <c:crosses val="autoZero"/>
        <c:auto val="1"/>
        <c:lblAlgn val="ctr"/>
        <c:lblOffset val="100"/>
        <c:noMultiLvlLbl val="0"/>
      </c:catAx>
      <c:valAx>
        <c:axId val="84361984"/>
        <c:scaling>
          <c:orientation val="minMax"/>
          <c:max val="25"/>
        </c:scaling>
        <c:delete val="1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 smtClean="0"/>
                  <a:t>cents/kWh</a:t>
                </a:r>
                <a:r>
                  <a:rPr lang="en-US" dirty="0"/>
                  <a:t>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44227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b="1"/>
      </a:pPr>
      <a:endParaRPr lang="nl-B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167A088-6F7E-4EA2-B5CD-571E437AE1E8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065AF09-FD08-4916-85A1-3BC38B60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8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solidFill>
                  <a:srgbClr val="4D616B"/>
                </a:solidFill>
                <a:latin typeface="Source Sans Pro" panose="020B0503030403020204" pitchFamily="34" charset="0"/>
              </a:rPr>
              <a:t>Diversifies energy resources and mitigates fossil fuel price volatility</a:t>
            </a:r>
          </a:p>
          <a:p>
            <a:endParaRPr lang="en-US" sz="1300" dirty="0">
              <a:solidFill>
                <a:srgbClr val="4D616B"/>
              </a:solidFill>
              <a:latin typeface="Source Sans Pro" panose="020B0503030403020204" pitchFamily="34" charset="0"/>
            </a:endParaRPr>
          </a:p>
          <a:p>
            <a:r>
              <a:rPr lang="en-US" sz="1300" dirty="0">
                <a:solidFill>
                  <a:srgbClr val="4D616B"/>
                </a:solidFill>
                <a:latin typeface="Source Sans Pro" panose="020B0503030403020204" pitchFamily="34" charset="0"/>
              </a:rPr>
              <a:t>Generates energy close to source, avoiding transmission line loss and need to pay for “wasted” energy</a:t>
            </a:r>
          </a:p>
          <a:p>
            <a:endParaRPr lang="en-US" sz="1300" dirty="0">
              <a:solidFill>
                <a:srgbClr val="4D616B"/>
              </a:solidFill>
              <a:latin typeface="Source Sans Pro" panose="020B0503030403020204" pitchFamily="34" charset="0"/>
            </a:endParaRPr>
          </a:p>
          <a:p>
            <a:r>
              <a:rPr lang="en-US" sz="1300" dirty="0">
                <a:solidFill>
                  <a:srgbClr val="4D616B"/>
                </a:solidFill>
                <a:latin typeface="Source Sans Pro" panose="020B0503030403020204" pitchFamily="34" charset="0"/>
              </a:rPr>
              <a:t>Can avoid need for costly transmission lines and distribution upgrades </a:t>
            </a:r>
          </a:p>
          <a:p>
            <a:endParaRPr lang="en-US" sz="1300" dirty="0">
              <a:solidFill>
                <a:srgbClr val="4D616B"/>
              </a:solidFill>
              <a:latin typeface="Source Sans Pro" panose="020B0503030403020204" pitchFamily="34" charset="0"/>
            </a:endParaRPr>
          </a:p>
          <a:p>
            <a:r>
              <a:rPr lang="en-US" sz="1300" dirty="0">
                <a:solidFill>
                  <a:srgbClr val="4D616B"/>
                </a:solidFill>
                <a:latin typeface="Source Sans Pro" panose="020B0503030403020204" pitchFamily="34" charset="0"/>
              </a:rPr>
              <a:t>Zero emission source of energy helping to meet GWSA targets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AF09-FD08-4916-85A1-3BC38B6025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03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work on argumentation for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AF09-FD08-4916-85A1-3BC38B6025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17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AF09-FD08-4916-85A1-3BC38B6025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64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AF09-FD08-4916-85A1-3BC38B6025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64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AF09-FD08-4916-85A1-3BC38B6025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64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AF09-FD08-4916-85A1-3BC38B6025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64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If cost overruns continue based on past history - $7.6 billion estimate could easily rise to $13.5 billion.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AF09-FD08-4916-85A1-3BC38B6025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64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AF09-FD08-4916-85A1-3BC38B6025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64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AF09-FD08-4916-85A1-3BC38B6025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64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6AECC-F692-4025-9D01-8E5D212391A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67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AF09-FD08-4916-85A1-3BC38B6025C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5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AF09-FD08-4916-85A1-3BC38B6025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66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started building the electricity grid over a century ago, our primary goals were to provide reliable access to electricity for everyone in the country. This required a massive capital investment to build central power plants and the transmission and distribution lines to connect customers to those central power plants.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didn’t want to pay for those investments twice, so we granted our utilities a monopoly.  And because we didn’t want utilities to shy away from investing in building out the grid even in remote rural locations – we guaranteed them a fixed rate of return for all of their investments.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still have basically the same incentive structure in place today. So now – let me ask you a question. If you had a monopoly and you were guaranteed to make more money the more money you spent – what would you do?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AF09-FD08-4916-85A1-3BC38B6025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74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AF09-FD08-4916-85A1-3BC38B6025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0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AF09-FD08-4916-85A1-3BC38B6025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74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AF09-FD08-4916-85A1-3BC38B6025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1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700" dirty="0">
                <a:solidFill>
                  <a:srgbClr val="4D616B"/>
                </a:solidFill>
                <a:latin typeface="Source Sans Pro"/>
                <a:cs typeface="Source Sans Pro"/>
              </a:rPr>
              <a:t>Solar consumed on-site has zero net metering costs</a:t>
            </a:r>
          </a:p>
          <a:p>
            <a:endParaRPr lang="en-US" sz="1700" dirty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r>
              <a:rPr lang="en-US" sz="1700" dirty="0">
                <a:solidFill>
                  <a:srgbClr val="4D616B"/>
                </a:solidFill>
                <a:latin typeface="Source Sans Pro"/>
                <a:cs typeface="Source Sans Pro"/>
              </a:rPr>
              <a:t>SRECs last for 10 years and solar system last for at least 30 </a:t>
            </a:r>
            <a:r>
              <a:rPr lang="en-US" sz="1700" dirty="0" err="1">
                <a:solidFill>
                  <a:srgbClr val="4D616B"/>
                </a:solidFill>
                <a:latin typeface="Source Sans Pro"/>
                <a:cs typeface="Source Sans Pro"/>
              </a:rPr>
              <a:t>yrs</a:t>
            </a:r>
            <a:endParaRPr lang="en-US" sz="1700" dirty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pPr marL="302066" indent="-302066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4D616B"/>
                </a:solidFill>
                <a:latin typeface="Source Sans Pro"/>
                <a:cs typeface="Source Sans Pro"/>
              </a:rPr>
              <a:t>Current SREC II’s costs 25 cents/kWh, averaged over 30 </a:t>
            </a:r>
            <a:r>
              <a:rPr lang="en-US" sz="1700" dirty="0" err="1">
                <a:solidFill>
                  <a:srgbClr val="4D616B"/>
                </a:solidFill>
                <a:latin typeface="Source Sans Pro"/>
                <a:cs typeface="Source Sans Pro"/>
              </a:rPr>
              <a:t>yrs</a:t>
            </a:r>
            <a:r>
              <a:rPr lang="en-US" sz="1700" dirty="0">
                <a:solidFill>
                  <a:srgbClr val="4D616B"/>
                </a:solidFill>
                <a:latin typeface="Source Sans Pro"/>
                <a:cs typeface="Source Sans Pro"/>
              </a:rPr>
              <a:t>, the SREC cost is 7 cents/ kWh</a:t>
            </a:r>
          </a:p>
          <a:p>
            <a:pPr marL="785372" lvl="1" indent="-302066"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4D616B"/>
              </a:solidFill>
              <a:latin typeface="Source Sans Pro" panose="020B0503030403020204" pitchFamily="34" charset="0"/>
              <a:cs typeface="Source Sans Pro"/>
            </a:endParaRPr>
          </a:p>
          <a:p>
            <a:pPr marL="302066" indent="-302066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4D616B"/>
                </a:solidFill>
                <a:latin typeface="Source Sans Pro" panose="020B0503030403020204" pitchFamily="34" charset="0"/>
                <a:cs typeface="Source Sans Pro"/>
              </a:rPr>
              <a:t>Value of solar to grid estimated to </a:t>
            </a:r>
            <a:r>
              <a:rPr lang="en-US" sz="1700" dirty="0">
                <a:solidFill>
                  <a:srgbClr val="4D616B"/>
                </a:solidFill>
                <a:latin typeface="Source Sans Pro" panose="020B0503030403020204" pitchFamily="34" charset="0"/>
              </a:rPr>
              <a:t>22-28 cents/kWh with additional societal values of 6.7 cents/kWh</a:t>
            </a:r>
            <a:endParaRPr lang="en-US" sz="1700" dirty="0">
              <a:solidFill>
                <a:srgbClr val="4D616B"/>
              </a:solidFill>
              <a:latin typeface="Source Sans Pro"/>
              <a:cs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AF09-FD08-4916-85A1-3BC38B6025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9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AF09-FD08-4916-85A1-3BC38B6025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08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Grid has proposed minimum charges as part of their current rate case being considered by the DPU.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real effect of this legislation is that it transfers $480 in net meter credits + $840 in minimum charges that were previously benefiting low-income people to the utility.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a $1,320 a year cost shift or transfer. 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that is before any SREC III rate change. 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Legislation that was supposedly adopted to protect low-income folks – actually ends up leaving them dramatically worse off than they were before.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AF09-FD08-4916-85A1-3BC38B6025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05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2805-7C59-9D43-B9B5-4CA7BED82FEE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08A-6A65-3F44-BEFB-B417BC4E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3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2805-7C59-9D43-B9B5-4CA7BED82FEE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08A-6A65-3F44-BEFB-B417BC4E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9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2805-7C59-9D43-B9B5-4CA7BED82FEE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08A-6A65-3F44-BEFB-B417BC4E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7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2805-7C59-9D43-B9B5-4CA7BED82FEE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08A-6A65-3F44-BEFB-B417BC4E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2805-7C59-9D43-B9B5-4CA7BED82FEE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08A-6A65-3F44-BEFB-B417BC4E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0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2805-7C59-9D43-B9B5-4CA7BED82FEE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08A-6A65-3F44-BEFB-B417BC4E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2805-7C59-9D43-B9B5-4CA7BED82FEE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08A-6A65-3F44-BEFB-B417BC4E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9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2805-7C59-9D43-B9B5-4CA7BED82FEE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08A-6A65-3F44-BEFB-B417BC4E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6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2805-7C59-9D43-B9B5-4CA7BED82FEE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08A-6A65-3F44-BEFB-B417BC4E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6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2805-7C59-9D43-B9B5-4CA7BED82FEE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08A-6A65-3F44-BEFB-B417BC4E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3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2805-7C59-9D43-B9B5-4CA7BED82FEE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08A-6A65-3F44-BEFB-B417BC4E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2805-7C59-9D43-B9B5-4CA7BED82FEE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B208A-6A65-3F44-BEFB-B417BC4E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28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olarisworking.org/sites/default/files/Solar-BenefitsandCosts5-29-15%20(2)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ss.gov/eea/docs/doer/renewables/final-net-metering-and-solar-task-force-report.pdf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001-PPT-Background-v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96" y="3197409"/>
            <a:ext cx="8763827" cy="144311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The Truth About Solar </a:t>
            </a:r>
            <a:br>
              <a:rPr lang="en-US" sz="4200" b="1" dirty="0" smtClean="0">
                <a:solidFill>
                  <a:schemeClr val="bg1"/>
                </a:solidFill>
                <a:latin typeface="Source Sans Pro"/>
                <a:cs typeface="Source Sans Pro"/>
              </a:rPr>
            </a:br>
            <a:r>
              <a:rPr lang="en-US" sz="4200" b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Benefits For the </a:t>
            </a:r>
            <a:r>
              <a:rPr lang="en-US" sz="4200" b="1" dirty="0">
                <a:solidFill>
                  <a:schemeClr val="bg1"/>
                </a:solidFill>
                <a:latin typeface="Source Sans Pro"/>
                <a:cs typeface="Source Sans Pro"/>
              </a:rPr>
              <a:t>Commonwealth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27058"/>
            <a:ext cx="7772400" cy="1132519"/>
          </a:xfrm>
        </p:spPr>
        <p:txBody>
          <a:bodyPr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6BA2CA"/>
                </a:solidFill>
                <a:latin typeface="Source Sans Pro"/>
                <a:cs typeface="Source Sans Pro"/>
              </a:rPr>
              <a:t>Massachusetts Economic Development Council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6BA2CA"/>
                </a:solidFill>
                <a:latin typeface="Source Sans Pro"/>
                <a:cs typeface="Source Sans Pro"/>
              </a:rPr>
              <a:t>June 17, 2016</a:t>
            </a: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6BA2CA"/>
              </a:solidFill>
              <a:latin typeface="Source Sans Pro"/>
              <a:cs typeface="Source Sans Pro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3043257"/>
            <a:ext cx="3433956" cy="4552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en-US" sz="1400" kern="1400" spc="90" dirty="0">
              <a:solidFill>
                <a:srgbClr val="6BA2CA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5108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001-PPT-Interior-Background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4" y="-1110"/>
            <a:ext cx="9144000" cy="6858000"/>
          </a:xfrm>
          <a:prstGeom prst="rect">
            <a:avLst/>
          </a:prstGeom>
        </p:spPr>
      </p:pic>
      <p:pic>
        <p:nvPicPr>
          <p:cNvPr id="9" name="Picture 8" descr="What we're paying for sol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" y="2264829"/>
            <a:ext cx="5462846" cy="32893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498849"/>
            <a:ext cx="7772400" cy="696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222F43"/>
                </a:solidFill>
                <a:latin typeface="Source Sans Pro"/>
                <a:cs typeface="Source Sans Pro"/>
              </a:rPr>
              <a:t>Solar Compensation in Massachusetts</a:t>
            </a:r>
            <a:endParaRPr lang="en-US" sz="2800" b="1" dirty="0">
              <a:solidFill>
                <a:srgbClr val="222F43"/>
              </a:solidFill>
              <a:latin typeface="Source Sans Pro"/>
              <a:cs typeface="Source Sans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8775" y="193501"/>
            <a:ext cx="8377664" cy="791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1100" kern="0" spc="90" dirty="0" smtClean="0">
                <a:solidFill>
                  <a:srgbClr val="6BA2CA"/>
                </a:solidFill>
                <a:latin typeface="Source Sans Pro"/>
                <a:cs typeface="Source Sans Pro"/>
              </a:rPr>
              <a:t>GROWING OUR SOLAR-POWERED ECONOMY</a:t>
            </a:r>
            <a:endParaRPr lang="en-US" sz="1100" kern="0" spc="90" dirty="0">
              <a:solidFill>
                <a:srgbClr val="6BA2CA"/>
              </a:solidFill>
              <a:latin typeface="Source Sans Pro"/>
              <a:cs typeface="Source Sans Pr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716" y="1066263"/>
            <a:ext cx="2429029" cy="13112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66127" y="1302316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79097" y="1851787"/>
            <a:ext cx="1318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</a:rPr>
              <a:t>$0.06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</a:rPr>
              <a:t>¢</a:t>
            </a:r>
            <a:r>
              <a:rPr lang="en-US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</a:rPr>
              <a:t>/kWh</a:t>
            </a:r>
            <a:endParaRPr lang="en-US" sz="1200" i="1" dirty="0">
              <a:solidFill>
                <a:schemeClr val="tx2">
                  <a:lumMod val="60000"/>
                  <a:lumOff val="40000"/>
                </a:schemeClr>
              </a:solidFill>
              <a:latin typeface="Source Sans Pro" panose="020B05030304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3708400"/>
            <a:ext cx="2552700" cy="2006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3007" y="1299482"/>
            <a:ext cx="5410974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22F43"/>
                </a:solidFill>
                <a:cs typeface="Source Sans Pro"/>
              </a:rPr>
              <a:t>Solar owners receive between 6 - 24</a:t>
            </a:r>
            <a:r>
              <a:rPr lang="en-US" dirty="0" smtClean="0">
                <a:solidFill>
                  <a:srgbClr val="222F43"/>
                </a:solidFill>
                <a:cs typeface="Source Sans Pro"/>
              </a:rPr>
              <a:t> ¢ </a:t>
            </a:r>
            <a:r>
              <a:rPr lang="en-US" b="1" dirty="0" smtClean="0">
                <a:solidFill>
                  <a:srgbClr val="222F43"/>
                </a:solidFill>
                <a:cs typeface="Source Sans Pro"/>
              </a:rPr>
              <a:t>/ kWh</a:t>
            </a:r>
            <a:r>
              <a:rPr lang="en-US" b="1" dirty="0">
                <a:solidFill>
                  <a:srgbClr val="222F43"/>
                </a:solidFill>
                <a:cs typeface="Source Sans Pro"/>
              </a:rPr>
              <a:t>, depending on </a:t>
            </a:r>
            <a:r>
              <a:rPr lang="en-US" b="1" dirty="0" smtClean="0">
                <a:solidFill>
                  <a:srgbClr val="222F43"/>
                </a:solidFill>
                <a:cs typeface="Source Sans Pro"/>
              </a:rPr>
              <a:t>system </a:t>
            </a:r>
            <a:r>
              <a:rPr lang="en-US" b="1" dirty="0">
                <a:solidFill>
                  <a:srgbClr val="222F43"/>
                </a:solidFill>
                <a:cs typeface="Source Sans Pro"/>
              </a:rPr>
              <a:t>type and utility rate class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2652" y="2625978"/>
            <a:ext cx="21468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vs. value of solar</a:t>
            </a:r>
            <a:endParaRPr lang="en-US" sz="2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02888" y="2659844"/>
            <a:ext cx="27744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D616B"/>
                </a:solidFill>
                <a:cs typeface="Source Sans Pro"/>
              </a:rPr>
              <a:t>SREC </a:t>
            </a:r>
            <a:r>
              <a:rPr lang="en-US" sz="1600" dirty="0">
                <a:solidFill>
                  <a:srgbClr val="4D616B"/>
                </a:solidFill>
                <a:cs typeface="Source Sans Pro"/>
              </a:rPr>
              <a:t>II </a:t>
            </a:r>
            <a:r>
              <a:rPr lang="en-US" sz="1600" dirty="0" smtClean="0">
                <a:solidFill>
                  <a:srgbClr val="4D616B"/>
                </a:solidFill>
                <a:cs typeface="Source Sans Pro"/>
              </a:rPr>
              <a:t>compensation </a:t>
            </a:r>
            <a:r>
              <a:rPr lang="en-US" sz="1600" dirty="0">
                <a:solidFill>
                  <a:srgbClr val="4D616B"/>
                </a:solidFill>
                <a:cs typeface="Source Sans Pro"/>
              </a:rPr>
              <a:t>is </a:t>
            </a:r>
            <a:endParaRPr lang="en-US" sz="1600" dirty="0" smtClean="0">
              <a:solidFill>
                <a:srgbClr val="4D616B"/>
              </a:solidFill>
              <a:cs typeface="Source Sans Pro"/>
            </a:endParaRPr>
          </a:p>
          <a:p>
            <a:r>
              <a:rPr lang="en-US" sz="1600" dirty="0" smtClean="0">
                <a:solidFill>
                  <a:srgbClr val="4D616B"/>
                </a:solidFill>
                <a:cs typeface="Source Sans Pro"/>
              </a:rPr>
              <a:t>6 ¢  / </a:t>
            </a:r>
            <a:r>
              <a:rPr lang="en-US" sz="1600" dirty="0">
                <a:solidFill>
                  <a:srgbClr val="4D616B"/>
                </a:solidFill>
                <a:cs typeface="Source Sans Pro"/>
              </a:rPr>
              <a:t>kWh averaged over expected life of system</a:t>
            </a:r>
          </a:p>
          <a:p>
            <a:endParaRPr lang="en-US" sz="1600" dirty="0" smtClean="0">
              <a:solidFill>
                <a:srgbClr val="4D616B"/>
              </a:solidFill>
              <a:cs typeface="Source Sans Pro"/>
            </a:endParaRPr>
          </a:p>
          <a:p>
            <a:r>
              <a:rPr lang="en-US" sz="1600" dirty="0" smtClean="0">
                <a:solidFill>
                  <a:srgbClr val="4D616B"/>
                </a:solidFill>
                <a:cs typeface="Source Sans Pro"/>
              </a:rPr>
              <a:t>Onsite consumption receives </a:t>
            </a:r>
            <a:r>
              <a:rPr lang="en-US" sz="1600" dirty="0">
                <a:solidFill>
                  <a:srgbClr val="4D616B"/>
                </a:solidFill>
                <a:cs typeface="Source Sans Pro"/>
              </a:rPr>
              <a:t>zero net metering </a:t>
            </a:r>
            <a:r>
              <a:rPr lang="en-US" sz="1600" dirty="0" smtClean="0">
                <a:solidFill>
                  <a:srgbClr val="4D616B"/>
                </a:solidFill>
                <a:cs typeface="Source Sans Pro"/>
              </a:rPr>
              <a:t>credits</a:t>
            </a:r>
          </a:p>
          <a:p>
            <a:endParaRPr lang="en-US" sz="1600" dirty="0">
              <a:solidFill>
                <a:srgbClr val="4D616B"/>
              </a:solidFill>
              <a:cs typeface="Source Sans Pro"/>
            </a:endParaRPr>
          </a:p>
          <a:p>
            <a:r>
              <a:rPr lang="en-US" sz="1600" dirty="0" smtClean="0">
                <a:solidFill>
                  <a:srgbClr val="4D616B"/>
                </a:solidFill>
                <a:cs typeface="Source Sans Pro"/>
              </a:rPr>
              <a:t>Exported power receives net meter credits 12-18 ¢ / kWh</a:t>
            </a:r>
            <a:endParaRPr lang="en-US" sz="1600" dirty="0">
              <a:solidFill>
                <a:srgbClr val="4D616B"/>
              </a:solidFill>
              <a:cs typeface="Source Sans Pro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D616B"/>
              </a:solidFill>
              <a:cs typeface="Source Sans Pro"/>
            </a:endParaRPr>
          </a:p>
          <a:p>
            <a:r>
              <a:rPr lang="en-US" sz="1600" dirty="0">
                <a:solidFill>
                  <a:srgbClr val="4D616B"/>
                </a:solidFill>
                <a:cs typeface="Source Sans Pro"/>
              </a:rPr>
              <a:t>Value of solar </a:t>
            </a:r>
            <a:r>
              <a:rPr lang="en-US" sz="1600" dirty="0" smtClean="0">
                <a:solidFill>
                  <a:srgbClr val="4D616B"/>
                </a:solidFill>
                <a:cs typeface="Source Sans Pro"/>
              </a:rPr>
              <a:t>is </a:t>
            </a:r>
            <a:r>
              <a:rPr lang="en-US" sz="1600" dirty="0" smtClean="0">
                <a:solidFill>
                  <a:srgbClr val="4D616B"/>
                </a:solidFill>
              </a:rPr>
              <a:t>29-34 ¢ / kWh including societal </a:t>
            </a:r>
            <a:r>
              <a:rPr lang="en-US" sz="1600" dirty="0">
                <a:solidFill>
                  <a:srgbClr val="4D616B"/>
                </a:solidFill>
              </a:rPr>
              <a:t>values of 6.7 ¢/</a:t>
            </a:r>
            <a:r>
              <a:rPr lang="en-US" sz="1600" dirty="0" smtClean="0">
                <a:solidFill>
                  <a:srgbClr val="4D616B"/>
                </a:solidFill>
              </a:rPr>
              <a:t>kWh</a:t>
            </a:r>
            <a:endParaRPr lang="en-US" sz="1600" dirty="0">
              <a:solidFill>
                <a:srgbClr val="4D616B"/>
              </a:solidFill>
              <a:cs typeface="Source Sans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5462" y="1701265"/>
            <a:ext cx="1318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</a:rPr>
              <a:t>$0.18</a:t>
            </a:r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</a:rPr>
              <a:t>¢</a:t>
            </a:r>
            <a:r>
              <a:rPr lang="en-US" sz="1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</a:rPr>
              <a:t>/kWh</a:t>
            </a:r>
            <a:endParaRPr lang="en-US" sz="1200" i="1" dirty="0">
              <a:solidFill>
                <a:schemeClr val="accent2">
                  <a:lumMod val="60000"/>
                  <a:lumOff val="40000"/>
                </a:schemeClr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001-PPT-Interior-Background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6239" y="929557"/>
            <a:ext cx="8190199" cy="696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222F43"/>
                </a:solidFill>
                <a:latin typeface="Source Sans Pro"/>
                <a:cs typeface="Source Sans Pro"/>
              </a:rPr>
              <a:t>Fair compensation for net metering is critical </a:t>
            </a:r>
            <a:endParaRPr lang="en-US" sz="2800" b="1" dirty="0">
              <a:solidFill>
                <a:srgbClr val="222F43"/>
              </a:solidFill>
              <a:latin typeface="Source Sans Pro"/>
              <a:cs typeface="Source Sans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281738"/>
            <a:ext cx="77209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endParaRPr lang="en-US" sz="1600" dirty="0">
              <a:solidFill>
                <a:srgbClr val="4D616B"/>
              </a:solidFill>
              <a:latin typeface="Source Sans Pro"/>
              <a:cs typeface="Source Sans Pro"/>
            </a:endParaRPr>
          </a:p>
        </p:txBody>
      </p:sp>
      <p:pic>
        <p:nvPicPr>
          <p:cNvPr id="8" name="Picture 7" descr="Net Metering Credit Values r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46" y="1674227"/>
            <a:ext cx="4849244" cy="291470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8775" y="193501"/>
            <a:ext cx="8377664" cy="791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1100" kern="0" spc="90" dirty="0" smtClean="0">
                <a:solidFill>
                  <a:srgbClr val="6BA2CA"/>
                </a:solidFill>
                <a:latin typeface="Source Sans Pro"/>
                <a:cs typeface="Source Sans Pro"/>
              </a:rPr>
              <a:t>GROWING OUR SOLAR-POWERED ECONOMY</a:t>
            </a:r>
            <a:endParaRPr lang="en-US" sz="1100" kern="0" spc="90" dirty="0">
              <a:solidFill>
                <a:srgbClr val="6BA2CA"/>
              </a:solidFill>
              <a:latin typeface="Source Sans Pro"/>
              <a:cs typeface="Source Sans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226" y="1674228"/>
            <a:ext cx="4105454" cy="5293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D616B"/>
                </a:solidFill>
              </a:rPr>
              <a:t>Recent legislation arbitrarily cut net metering credit values 40</a:t>
            </a:r>
            <a:r>
              <a:rPr lang="en-US" b="1" dirty="0">
                <a:solidFill>
                  <a:srgbClr val="4D616B"/>
                </a:solidFill>
              </a:rPr>
              <a:t>% for low-income and community shared </a:t>
            </a:r>
            <a:r>
              <a:rPr lang="en-US" b="1" dirty="0" smtClean="0">
                <a:solidFill>
                  <a:srgbClr val="4D616B"/>
                </a:solidFill>
              </a:rPr>
              <a:t>solar</a:t>
            </a:r>
          </a:p>
          <a:p>
            <a:endParaRPr lang="en-US" dirty="0">
              <a:solidFill>
                <a:srgbClr val="4D616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</a:rPr>
              <a:t>NO consideration of </a:t>
            </a:r>
            <a:r>
              <a:rPr lang="en-US" dirty="0" err="1" smtClean="0">
                <a:solidFill>
                  <a:srgbClr val="4D616B"/>
                </a:solidFill>
              </a:rPr>
              <a:t>solar’s</a:t>
            </a:r>
            <a:r>
              <a:rPr lang="en-US" dirty="0" smtClean="0">
                <a:solidFill>
                  <a:srgbClr val="4D616B"/>
                </a:solidFill>
              </a:rPr>
              <a:t>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4D616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</a:rPr>
              <a:t>NO consideration of project economic viability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4D616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</a:rPr>
              <a:t>Proposals reduce solar access for low income, renters and those who do not own sunny rooftops</a:t>
            </a:r>
          </a:p>
          <a:p>
            <a:endParaRPr lang="en-US" dirty="0" smtClean="0">
              <a:solidFill>
                <a:srgbClr val="222F43"/>
              </a:solidFill>
              <a:latin typeface="Source Sans Pro" panose="020B0503030403020204" pitchFamily="34" charset="0"/>
            </a:endParaRPr>
          </a:p>
          <a:p>
            <a:endParaRPr lang="en-US" sz="1600" dirty="0" smtClean="0">
              <a:solidFill>
                <a:schemeClr val="bg1">
                  <a:lumMod val="50000"/>
                </a:schemeClr>
              </a:solidFill>
              <a:latin typeface="Source Sans Pro" panose="020B0503030403020204" pitchFamily="34" charset="0"/>
            </a:endParaRPr>
          </a:p>
          <a:p>
            <a:endParaRPr lang="en-US" sz="1600" dirty="0" smtClean="0">
              <a:latin typeface="Source Sans Pro" panose="020B0503030403020204" pitchFamily="34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6785044"/>
              </p:ext>
            </p:extLst>
          </p:nvPr>
        </p:nvGraphicFramePr>
        <p:xfrm>
          <a:off x="4041969" y="2470246"/>
          <a:ext cx="4788132" cy="2281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772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001-PPT-Interior-Background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2281738"/>
            <a:ext cx="77209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endParaRPr lang="en-US" sz="1600" dirty="0">
              <a:solidFill>
                <a:srgbClr val="4D616B"/>
              </a:solidFill>
              <a:latin typeface="Source Sans Pro"/>
              <a:cs typeface="Source Sans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8775" y="193501"/>
            <a:ext cx="8377664" cy="791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1100" kern="0" spc="90" dirty="0" smtClean="0">
                <a:solidFill>
                  <a:srgbClr val="6BA2CA"/>
                </a:solidFill>
                <a:latin typeface="Source Sans Pro"/>
                <a:cs typeface="Source Sans Pro"/>
              </a:rPr>
              <a:t>GROWING OUR SOLAR-POWERED ECONOMY</a:t>
            </a:r>
            <a:endParaRPr lang="en-US" sz="1100" kern="0" spc="90" dirty="0">
              <a:solidFill>
                <a:srgbClr val="6BA2CA"/>
              </a:solidFill>
              <a:latin typeface="Source Sans Pro"/>
              <a:cs typeface="Source Sans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295" y="3804863"/>
            <a:ext cx="28939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D616B"/>
                </a:solidFill>
              </a:rPr>
              <a:t>Oscar Romero House</a:t>
            </a:r>
          </a:p>
          <a:p>
            <a:r>
              <a:rPr lang="en-US" sz="1600" dirty="0" smtClean="0">
                <a:solidFill>
                  <a:srgbClr val="4D616B"/>
                </a:solidFill>
              </a:rPr>
              <a:t>Previous savings:      $1,200 / </a:t>
            </a:r>
            <a:r>
              <a:rPr lang="en-US" sz="1600" dirty="0" err="1" smtClean="0">
                <a:solidFill>
                  <a:srgbClr val="4D616B"/>
                </a:solidFill>
              </a:rPr>
              <a:t>yr</a:t>
            </a:r>
            <a:r>
              <a:rPr lang="en-US" sz="1600" dirty="0" smtClean="0">
                <a:solidFill>
                  <a:srgbClr val="4D616B"/>
                </a:solidFill>
              </a:rPr>
              <a:t> 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Net metering cut:   -$   480 / </a:t>
            </a:r>
            <a:r>
              <a:rPr lang="en-US" sz="1600" dirty="0" err="1" smtClean="0">
                <a:solidFill>
                  <a:srgbClr val="C00000"/>
                </a:solidFill>
              </a:rPr>
              <a:t>yr</a:t>
            </a:r>
            <a:endParaRPr lang="en-US" sz="1600" dirty="0" smtClean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C00000"/>
                </a:solidFill>
              </a:rPr>
              <a:t>Minimum charge:   -$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  840 / </a:t>
            </a:r>
            <a:r>
              <a:rPr lang="en-US" sz="1600" dirty="0" err="1" smtClean="0">
                <a:solidFill>
                  <a:srgbClr val="C00000"/>
                </a:solidFill>
              </a:rPr>
              <a:t>yr</a:t>
            </a:r>
            <a:endParaRPr lang="en-US" sz="1600" dirty="0" smtClean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C00000"/>
                </a:solidFill>
              </a:rPr>
              <a:t>SREC III cut*:           </a:t>
            </a:r>
            <a:r>
              <a:rPr lang="en-US" sz="1600" dirty="0">
                <a:solidFill>
                  <a:srgbClr val="C00000"/>
                </a:solidFill>
              </a:rPr>
              <a:t>-</a:t>
            </a:r>
            <a:r>
              <a:rPr lang="en-US" sz="1600" dirty="0" smtClean="0">
                <a:solidFill>
                  <a:srgbClr val="C00000"/>
                </a:solidFill>
              </a:rPr>
              <a:t>$2,400 </a:t>
            </a:r>
            <a:r>
              <a:rPr lang="en-US" sz="1600" dirty="0">
                <a:solidFill>
                  <a:srgbClr val="C00000"/>
                </a:solidFill>
              </a:rPr>
              <a:t>/ </a:t>
            </a:r>
            <a:r>
              <a:rPr lang="en-US" sz="1600" dirty="0" err="1" smtClean="0">
                <a:solidFill>
                  <a:srgbClr val="C00000"/>
                </a:solidFill>
              </a:rPr>
              <a:t>yr</a:t>
            </a:r>
            <a:endParaRPr lang="en-US" sz="1600" dirty="0" smtClean="0">
              <a:solidFill>
                <a:srgbClr val="C00000"/>
              </a:solidFill>
            </a:endParaRPr>
          </a:p>
          <a:p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C00000"/>
                </a:solidFill>
              </a:rPr>
              <a:t>Total                         </a:t>
            </a:r>
            <a:r>
              <a:rPr lang="en-US" sz="1600" dirty="0">
                <a:solidFill>
                  <a:srgbClr val="C00000"/>
                </a:solidFill>
              </a:rPr>
              <a:t>-$</a:t>
            </a:r>
            <a:r>
              <a:rPr lang="en-US" sz="1600" dirty="0" smtClean="0">
                <a:solidFill>
                  <a:srgbClr val="C00000"/>
                </a:solidFill>
              </a:rPr>
              <a:t>2,520 </a:t>
            </a:r>
            <a:r>
              <a:rPr lang="en-US" sz="1600" dirty="0">
                <a:solidFill>
                  <a:srgbClr val="C00000"/>
                </a:solidFill>
              </a:rPr>
              <a:t>/ </a:t>
            </a:r>
            <a:r>
              <a:rPr lang="en-US" sz="1600" dirty="0" err="1">
                <a:solidFill>
                  <a:srgbClr val="C00000"/>
                </a:solidFill>
              </a:rPr>
              <a:t>yr</a:t>
            </a:r>
            <a:endParaRPr lang="en-US" sz="1600" dirty="0">
              <a:solidFill>
                <a:srgbClr val="C00000"/>
              </a:solidFill>
            </a:endParaRPr>
          </a:p>
          <a:p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C00000"/>
                </a:solidFill>
              </a:rPr>
              <a:t>	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4141" y="3804863"/>
            <a:ext cx="2928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D616B"/>
                </a:solidFill>
              </a:rPr>
              <a:t>Lexington</a:t>
            </a:r>
          </a:p>
          <a:p>
            <a:r>
              <a:rPr lang="en-US" sz="1600" dirty="0" smtClean="0">
                <a:solidFill>
                  <a:srgbClr val="4D616B"/>
                </a:solidFill>
              </a:rPr>
              <a:t>Previous savings:     $  89,200 / </a:t>
            </a:r>
            <a:r>
              <a:rPr lang="en-US" sz="1600" dirty="0" err="1" smtClean="0">
                <a:solidFill>
                  <a:srgbClr val="4D616B"/>
                </a:solidFill>
              </a:rPr>
              <a:t>yr</a:t>
            </a:r>
            <a:endParaRPr lang="en-US" sz="1600" dirty="0" smtClean="0">
              <a:solidFill>
                <a:srgbClr val="4D616B"/>
              </a:solidFill>
            </a:endParaRP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C00000"/>
                </a:solidFill>
              </a:rPr>
              <a:t>Minimum charge:  -$  36,960 / </a:t>
            </a:r>
            <a:r>
              <a:rPr lang="en-US" sz="1600" dirty="0" err="1" smtClean="0">
                <a:solidFill>
                  <a:srgbClr val="C00000"/>
                </a:solidFill>
              </a:rPr>
              <a:t>yr</a:t>
            </a:r>
            <a:endParaRPr lang="en-US" sz="1600" dirty="0" smtClean="0">
              <a:solidFill>
                <a:srgbClr val="C00000"/>
              </a:solidFill>
            </a:endParaRPr>
          </a:p>
          <a:p>
            <a:r>
              <a:rPr lang="en-US" sz="1600" dirty="0">
                <a:solidFill>
                  <a:srgbClr val="C00000"/>
                </a:solidFill>
              </a:rPr>
              <a:t>SREC III cut*</a:t>
            </a:r>
            <a:r>
              <a:rPr lang="en-US" sz="1600" dirty="0" smtClean="0">
                <a:solidFill>
                  <a:srgbClr val="C00000"/>
                </a:solidFill>
              </a:rPr>
              <a:t>:          -$105,600 </a:t>
            </a:r>
            <a:r>
              <a:rPr lang="en-US" sz="1600" dirty="0">
                <a:solidFill>
                  <a:srgbClr val="C00000"/>
                </a:solidFill>
              </a:rPr>
              <a:t>/ </a:t>
            </a:r>
            <a:r>
              <a:rPr lang="en-US" sz="1600" dirty="0" err="1" smtClean="0">
                <a:solidFill>
                  <a:srgbClr val="C00000"/>
                </a:solidFill>
              </a:rPr>
              <a:t>yr</a:t>
            </a:r>
            <a:endParaRPr lang="en-US" sz="1600" dirty="0" smtClean="0">
              <a:solidFill>
                <a:srgbClr val="C00000"/>
              </a:solidFill>
            </a:endParaRPr>
          </a:p>
          <a:p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C00000"/>
                </a:solidFill>
              </a:rPr>
              <a:t>Total 		     -$53,360 </a:t>
            </a:r>
            <a:r>
              <a:rPr lang="en-US" sz="1600" dirty="0">
                <a:solidFill>
                  <a:srgbClr val="C00000"/>
                </a:solidFill>
              </a:rPr>
              <a:t>/ </a:t>
            </a:r>
            <a:r>
              <a:rPr lang="en-US" sz="1600" dirty="0" err="1">
                <a:solidFill>
                  <a:srgbClr val="C00000"/>
                </a:solidFill>
              </a:rPr>
              <a:t>yr</a:t>
            </a:r>
            <a:endParaRPr lang="en-US" sz="1600" dirty="0">
              <a:solidFill>
                <a:srgbClr val="C00000"/>
              </a:solidFill>
            </a:endParaRPr>
          </a:p>
          <a:p>
            <a:endParaRPr lang="en-US" sz="1600" dirty="0">
              <a:solidFill>
                <a:srgbClr val="C00000"/>
              </a:solidFill>
            </a:endParaRPr>
          </a:p>
          <a:p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0565" y="3804863"/>
            <a:ext cx="28045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D616B"/>
                </a:solidFill>
              </a:rPr>
              <a:t>Pioneer Valley </a:t>
            </a:r>
          </a:p>
          <a:p>
            <a:r>
              <a:rPr lang="en-US" sz="1600" dirty="0" smtClean="0">
                <a:solidFill>
                  <a:srgbClr val="4D616B"/>
                </a:solidFill>
              </a:rPr>
              <a:t>Previous savings:    $30,000 / </a:t>
            </a:r>
            <a:r>
              <a:rPr lang="en-US" sz="1600" dirty="0" err="1" smtClean="0">
                <a:solidFill>
                  <a:srgbClr val="4D616B"/>
                </a:solidFill>
              </a:rPr>
              <a:t>yr</a:t>
            </a:r>
            <a:endParaRPr lang="en-US" sz="1600" dirty="0" smtClean="0">
              <a:solidFill>
                <a:srgbClr val="4D616B"/>
              </a:solidFill>
            </a:endParaRPr>
          </a:p>
          <a:p>
            <a:r>
              <a:rPr lang="en-US" sz="1600" dirty="0" smtClean="0">
                <a:solidFill>
                  <a:srgbClr val="C00000"/>
                </a:solidFill>
              </a:rPr>
              <a:t>Net metering cut:  -$12,000 / </a:t>
            </a:r>
            <a:r>
              <a:rPr lang="en-US" sz="1600" dirty="0" err="1" smtClean="0">
                <a:solidFill>
                  <a:srgbClr val="C00000"/>
                </a:solidFill>
              </a:rPr>
              <a:t>yr</a:t>
            </a:r>
            <a:endParaRPr lang="en-US" sz="1600" dirty="0" smtClean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C00000"/>
                </a:solidFill>
              </a:rPr>
              <a:t>Minimum charge: </a:t>
            </a:r>
            <a:r>
              <a:rPr lang="en-US" sz="1600" dirty="0">
                <a:solidFill>
                  <a:srgbClr val="C00000"/>
                </a:solidFill>
              </a:rPr>
              <a:t> -</a:t>
            </a:r>
            <a:r>
              <a:rPr lang="en-US" sz="1600" dirty="0" smtClean="0">
                <a:solidFill>
                  <a:srgbClr val="C00000"/>
                </a:solidFill>
              </a:rPr>
              <a:t>$10,080 / </a:t>
            </a:r>
            <a:r>
              <a:rPr lang="en-US" sz="1600" dirty="0" err="1" smtClean="0">
                <a:solidFill>
                  <a:srgbClr val="C00000"/>
                </a:solidFill>
              </a:rPr>
              <a:t>yr</a:t>
            </a:r>
            <a:endParaRPr lang="en-US" sz="1600" dirty="0" smtClean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C00000"/>
                </a:solidFill>
              </a:rPr>
              <a:t>SREC III cut*:          -$28,800 / </a:t>
            </a:r>
            <a:r>
              <a:rPr lang="en-US" sz="1600" dirty="0" err="1" smtClean="0">
                <a:solidFill>
                  <a:srgbClr val="C00000"/>
                </a:solidFill>
              </a:rPr>
              <a:t>yr</a:t>
            </a:r>
            <a:endParaRPr lang="en-US" sz="1600" dirty="0" smtClean="0">
              <a:solidFill>
                <a:srgbClr val="C00000"/>
              </a:solidFill>
            </a:endParaRPr>
          </a:p>
          <a:p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C00000"/>
                </a:solidFill>
              </a:rPr>
              <a:t>Total                        </a:t>
            </a:r>
            <a:r>
              <a:rPr lang="en-US" sz="1600" dirty="0">
                <a:solidFill>
                  <a:srgbClr val="C00000"/>
                </a:solidFill>
              </a:rPr>
              <a:t>-</a:t>
            </a:r>
            <a:r>
              <a:rPr lang="en-US" sz="1600" dirty="0" smtClean="0">
                <a:solidFill>
                  <a:srgbClr val="C00000"/>
                </a:solidFill>
              </a:rPr>
              <a:t>$20,880 </a:t>
            </a:r>
            <a:r>
              <a:rPr lang="en-US" sz="1600" dirty="0">
                <a:solidFill>
                  <a:srgbClr val="C00000"/>
                </a:solidFill>
              </a:rPr>
              <a:t>/ </a:t>
            </a:r>
            <a:r>
              <a:rPr lang="en-US" sz="1600" dirty="0" err="1">
                <a:solidFill>
                  <a:srgbClr val="C00000"/>
                </a:solidFill>
              </a:rPr>
              <a:t>yr</a:t>
            </a:r>
            <a:endParaRPr lang="en-US" sz="1600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39" y="5833682"/>
            <a:ext cx="845993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i="1" dirty="0" smtClean="0">
                <a:solidFill>
                  <a:srgbClr val="222F43"/>
                </a:solidFill>
                <a:cs typeface="Source Sans Pro"/>
              </a:rPr>
              <a:t>*Assumes SREC III rates are 40% less than SREC II rates</a:t>
            </a:r>
            <a:endParaRPr lang="en-US" b="1" i="1" dirty="0">
              <a:solidFill>
                <a:srgbClr val="222F43"/>
              </a:solidFill>
              <a:cs typeface="Source Sans Pro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96239" y="692495"/>
            <a:ext cx="8190199" cy="6969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222F43"/>
                </a:solidFill>
                <a:latin typeface="Source Sans Pro"/>
                <a:cs typeface="Source Sans Pro"/>
              </a:rPr>
              <a:t>Rate cuts kill projects &amp; transfers benefits to utilities</a:t>
            </a:r>
            <a:endParaRPr lang="en-US" sz="2800" b="1" dirty="0">
              <a:solidFill>
                <a:srgbClr val="222F43"/>
              </a:solidFill>
              <a:latin typeface="Source Sans Pro"/>
              <a:cs typeface="Source Sans Pro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94" y="1773748"/>
            <a:ext cx="1771185" cy="1771185"/>
          </a:xfrm>
          <a:prstGeom prst="rect">
            <a:avLst/>
          </a:prstGeom>
        </p:spPr>
      </p:pic>
      <p:pic>
        <p:nvPicPr>
          <p:cNvPr id="15" name="Picture 14"/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874" y="1770997"/>
            <a:ext cx="1773936" cy="1773936"/>
          </a:xfrm>
          <a:prstGeom prst="rect">
            <a:avLst/>
          </a:prstGeom>
        </p:spPr>
      </p:pic>
      <p:pic>
        <p:nvPicPr>
          <p:cNvPr id="16" name="Picture 15" descr="Screen Shot 2016-01-12 at 4.59.32 PM.png"/>
          <p:cNvPicPr preferRelativeResize="0"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1430" y="1741913"/>
            <a:ext cx="1773936" cy="1773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694" y="1371436"/>
            <a:ext cx="1771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D616B"/>
                </a:solidFill>
                <a:latin typeface="Source Sans Pro" panose="020B0503030403020204" pitchFamily="34" charset="0"/>
              </a:rPr>
              <a:t>Low income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828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31430" y="1398056"/>
            <a:ext cx="1773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D616B"/>
                </a:solidFill>
                <a:latin typeface="Source Sans Pro" panose="020B0503030403020204" pitchFamily="34" charset="0"/>
              </a:rPr>
              <a:t>Municipal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97700" y="1913949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83928" y="1346995"/>
            <a:ext cx="241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D616B"/>
                </a:solidFill>
                <a:latin typeface="Source Sans Pro" panose="020B0503030403020204" pitchFamily="34" charset="0"/>
              </a:rPr>
              <a:t>Community shared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5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001-PPT-Interior-Background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893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5280" y="608624"/>
            <a:ext cx="8397240" cy="6969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500" b="1" dirty="0" smtClean="0">
                <a:solidFill>
                  <a:srgbClr val="222F43"/>
                </a:solidFill>
                <a:latin typeface="Source Sans Pro"/>
                <a:cs typeface="Source Sans Pro"/>
              </a:rPr>
              <a:t>1 kWh Solar Energy is worth more than 1 kWh Fossil Fuel Energy  </a:t>
            </a:r>
            <a:endParaRPr lang="en-US" sz="2500" b="1" dirty="0">
              <a:solidFill>
                <a:srgbClr val="222F43"/>
              </a:solidFill>
              <a:latin typeface="Source Sans Pro"/>
              <a:cs typeface="Source Sans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8775" y="193501"/>
            <a:ext cx="8377664" cy="791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1100" kern="0" spc="90" dirty="0" smtClean="0">
                <a:solidFill>
                  <a:srgbClr val="6BA2CA"/>
                </a:solidFill>
                <a:latin typeface="Source Sans Pro"/>
                <a:cs typeface="Source Sans Pro"/>
              </a:rPr>
              <a:t>GROWING OUR SOLAR-POWERED ECONOMY</a:t>
            </a:r>
            <a:endParaRPr lang="en-US" sz="1100" kern="0" spc="90" dirty="0">
              <a:solidFill>
                <a:srgbClr val="6BA2CA"/>
              </a:solidFill>
              <a:latin typeface="Source Sans Pro"/>
              <a:cs typeface="Source Sans Pro"/>
            </a:endParaRPr>
          </a:p>
        </p:txBody>
      </p:sp>
      <p:pic>
        <p:nvPicPr>
          <p:cNvPr id="3" name="Picture 2" descr="Value of Solar and Net Meter Rat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38" y="2451100"/>
            <a:ext cx="5963662" cy="3594100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208775" y="2839184"/>
            <a:ext cx="1510747" cy="1606185"/>
          </a:xfrm>
          <a:prstGeom prst="wedgeRectCallout">
            <a:avLst>
              <a:gd name="adj1" fmla="val 125877"/>
              <a:gd name="adj2" fmla="val -10191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rgbClr val="4D616B"/>
                </a:solidFill>
                <a:latin typeface="Source Sans Pro" panose="020B0503030403020204" pitchFamily="34" charset="0"/>
              </a:rPr>
              <a:t>Acadia Center </a:t>
            </a:r>
            <a:r>
              <a:rPr lang="en-US" sz="1400" i="1" dirty="0" smtClean="0">
                <a:solidFill>
                  <a:srgbClr val="4D616B"/>
                </a:solidFill>
                <a:latin typeface="Source Sans Pro" panose="020B0503030403020204" pitchFamily="34" charset="0"/>
              </a:rPr>
              <a:t>study </a:t>
            </a:r>
            <a:r>
              <a:rPr lang="en-US" sz="1400" i="1" dirty="0">
                <a:solidFill>
                  <a:srgbClr val="4D616B"/>
                </a:solidFill>
                <a:latin typeface="Source Sans Pro" panose="020B0503030403020204" pitchFamily="34" charset="0"/>
              </a:rPr>
              <a:t>shows the </a:t>
            </a:r>
            <a:r>
              <a:rPr lang="en-US" sz="1400" i="1" dirty="0" smtClean="0">
                <a:solidFill>
                  <a:srgbClr val="4D616B"/>
                </a:solidFill>
                <a:latin typeface="Source Sans Pro" panose="020B0503030403020204" pitchFamily="34" charset="0"/>
              </a:rPr>
              <a:t>grid value </a:t>
            </a:r>
            <a:r>
              <a:rPr lang="en-US" sz="1400" i="1" dirty="0">
                <a:solidFill>
                  <a:srgbClr val="4D616B"/>
                </a:solidFill>
                <a:latin typeface="Source Sans Pro" panose="020B0503030403020204" pitchFamily="34" charset="0"/>
              </a:rPr>
              <a:t>of solar </a:t>
            </a:r>
            <a:r>
              <a:rPr lang="en-US" sz="1400" i="1" dirty="0" smtClean="0">
                <a:solidFill>
                  <a:srgbClr val="4D616B"/>
                </a:solidFill>
                <a:latin typeface="Source Sans Pro" panose="020B0503030403020204" pitchFamily="34" charset="0"/>
              </a:rPr>
              <a:t> </a:t>
            </a:r>
            <a:r>
              <a:rPr lang="en-US" sz="1400" i="1" dirty="0">
                <a:solidFill>
                  <a:srgbClr val="4D616B"/>
                </a:solidFill>
                <a:latin typeface="Source Sans Pro" panose="020B0503030403020204" pitchFamily="34" charset="0"/>
              </a:rPr>
              <a:t>ranges from 22-28 cents/kWh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280" y="1197153"/>
            <a:ext cx="8397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D616B"/>
                </a:solidFill>
                <a:cs typeface="Source Sans Pro"/>
              </a:rPr>
              <a:t>Solar </a:t>
            </a:r>
            <a:r>
              <a:rPr lang="en-US" dirty="0">
                <a:solidFill>
                  <a:srgbClr val="4D616B"/>
                </a:solidFill>
                <a:cs typeface="Source Sans Pro"/>
              </a:rPr>
              <a:t>electricity is worth </a:t>
            </a:r>
            <a:r>
              <a:rPr lang="en-US" b="1" dirty="0">
                <a:solidFill>
                  <a:srgbClr val="4D616B"/>
                </a:solidFill>
                <a:cs typeface="Source Sans Pro"/>
              </a:rPr>
              <a:t>MORE THAN </a:t>
            </a:r>
            <a:r>
              <a:rPr lang="en-US" dirty="0" smtClean="0">
                <a:solidFill>
                  <a:srgbClr val="4D616B"/>
                </a:solidFill>
                <a:cs typeface="Source Sans Pro"/>
              </a:rPr>
              <a:t>retail </a:t>
            </a:r>
            <a:r>
              <a:rPr lang="en-US" dirty="0">
                <a:solidFill>
                  <a:srgbClr val="4D616B"/>
                </a:solidFill>
                <a:cs typeface="Source Sans Pro"/>
              </a:rPr>
              <a:t>rates</a:t>
            </a:r>
            <a:endParaRPr lang="en-US" sz="1600" dirty="0">
              <a:solidFill>
                <a:srgbClr val="4D616B"/>
              </a:solidFill>
              <a:cs typeface="Source Sans Pro"/>
            </a:endParaRPr>
          </a:p>
          <a:p>
            <a:endParaRPr lang="en-US" dirty="0" smtClean="0">
              <a:solidFill>
                <a:srgbClr val="4D616B"/>
              </a:solidFill>
              <a:cs typeface="Source Sans Pro"/>
            </a:endParaRPr>
          </a:p>
          <a:p>
            <a:r>
              <a:rPr lang="en-US" dirty="0" smtClean="0">
                <a:solidFill>
                  <a:srgbClr val="4D616B"/>
                </a:solidFill>
                <a:cs typeface="Source Sans Pro"/>
              </a:rPr>
              <a:t>15,000 local jobs, cleaner air, cleaner water, lower health care costs</a:t>
            </a:r>
          </a:p>
          <a:p>
            <a:r>
              <a:rPr lang="en-US" dirty="0" smtClean="0">
                <a:solidFill>
                  <a:srgbClr val="4D616B"/>
                </a:solidFill>
                <a:cs typeface="Source Sans Pro"/>
              </a:rPr>
              <a:t>Reduces need for power plants, transmission lines and pipelines</a:t>
            </a:r>
            <a:endParaRPr lang="en-US" sz="1600" dirty="0">
              <a:solidFill>
                <a:srgbClr val="4D616B"/>
              </a:solidFill>
              <a:cs typeface="Source Sans Pro"/>
            </a:endParaRPr>
          </a:p>
          <a:p>
            <a:r>
              <a:rPr lang="en-US" dirty="0" smtClean="0">
                <a:solidFill>
                  <a:srgbClr val="4D616B"/>
                </a:solidFill>
                <a:cs typeface="Source Sans Pro"/>
              </a:rPr>
              <a:t>Lowers energy price volatility and 	reduces greenhouse gas emissions</a:t>
            </a:r>
            <a:endParaRPr lang="en-US" sz="1600" dirty="0">
              <a:solidFill>
                <a:srgbClr val="4D616B"/>
              </a:solidFill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460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REC Prices by State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Picture 3" descr="MAS001-PPT-Interior-Background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893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6239" y="190805"/>
            <a:ext cx="8190199" cy="696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222F43"/>
                </a:solidFill>
                <a:latin typeface="Source Sans Pro"/>
                <a:cs typeface="Source Sans Pro"/>
              </a:rPr>
              <a:t>What are our costs if we stop investing in solar? </a:t>
            </a:r>
            <a:endParaRPr lang="en-US" sz="2800" b="1" dirty="0">
              <a:solidFill>
                <a:srgbClr val="222F43"/>
              </a:solidFill>
              <a:latin typeface="Source Sans Pro"/>
              <a:cs typeface="Source Sans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225" y="1089412"/>
            <a:ext cx="4156868" cy="473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D616B"/>
                </a:solidFill>
              </a:rPr>
              <a:t>We could continue with the status quo</a:t>
            </a:r>
          </a:p>
          <a:p>
            <a:endParaRPr lang="en-US" dirty="0" smtClean="0">
              <a:solidFill>
                <a:srgbClr val="4D616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</a:rPr>
              <a:t>Doubling down on natural gas</a:t>
            </a:r>
          </a:p>
          <a:p>
            <a:endParaRPr lang="en-US" dirty="0" smtClean="0">
              <a:solidFill>
                <a:srgbClr val="4D616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</a:rPr>
              <a:t>Winter rates went from 17 cents / kWh to 24 cents / kWh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4D616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</a:rPr>
              <a:t>Winter rate increase that cost ratepayers </a:t>
            </a:r>
            <a:r>
              <a:rPr lang="en-US" b="1" dirty="0" smtClean="0">
                <a:solidFill>
                  <a:srgbClr val="4D616B"/>
                </a:solidFill>
              </a:rPr>
              <a:t>$3.5 billion </a:t>
            </a:r>
            <a:r>
              <a:rPr lang="en-US" dirty="0" smtClean="0">
                <a:solidFill>
                  <a:srgbClr val="4D616B"/>
                </a:solidFill>
              </a:rPr>
              <a:t>a year for past two years</a:t>
            </a:r>
          </a:p>
          <a:p>
            <a:endParaRPr lang="en-US" dirty="0" smtClean="0">
              <a:solidFill>
                <a:srgbClr val="222F43"/>
              </a:solidFill>
              <a:latin typeface="Source Sans Pro" panose="020B0503030403020204" pitchFamily="34" charset="0"/>
            </a:endParaRPr>
          </a:p>
          <a:p>
            <a:endParaRPr lang="en-US" sz="1600" dirty="0" smtClean="0">
              <a:solidFill>
                <a:schemeClr val="bg1">
                  <a:lumMod val="50000"/>
                </a:schemeClr>
              </a:solidFill>
              <a:latin typeface="Source Sans Pro" panose="020B0503030403020204" pitchFamily="34" charset="0"/>
            </a:endParaRPr>
          </a:p>
          <a:p>
            <a:endParaRPr lang="en-US" sz="1600" dirty="0" smtClean="0">
              <a:latin typeface="Source Sans Pro" panose="020B0503030403020204" pitchFamily="34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Box 5"/>
          <p:cNvSpPr txBox="1"/>
          <p:nvPr/>
        </p:nvSpPr>
        <p:spPr>
          <a:xfrm>
            <a:off x="4939235" y="1067348"/>
            <a:ext cx="4038748" cy="37062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Arial"/>
                <a:ea typeface="ＭＳ 明朝"/>
                <a:cs typeface="Times New Roman"/>
              </a:rPr>
              <a:t>National Grid Electricity Costs ¢ / kWh</a:t>
            </a:r>
            <a:endParaRPr lang="en-US" sz="1600" dirty="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3" name="Picture 2" descr="National Grid electricity NEW rates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1555" y="1600200"/>
            <a:ext cx="4086428" cy="37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0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REC Prices by State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Picture 3" descr="MAS001-PPT-Interior-Background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893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6239" y="190805"/>
            <a:ext cx="8190199" cy="696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222F43"/>
                </a:solidFill>
                <a:latin typeface="Source Sans Pro"/>
                <a:cs typeface="Source Sans Pro"/>
              </a:rPr>
              <a:t>What will it cost if we stop investing in solar? </a:t>
            </a:r>
            <a:endParaRPr lang="en-US" sz="2800" b="1" dirty="0">
              <a:solidFill>
                <a:srgbClr val="222F43"/>
              </a:solidFill>
              <a:latin typeface="Source Sans Pro"/>
              <a:cs typeface="Source Sans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225" y="1089412"/>
            <a:ext cx="4156868" cy="6955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D616B"/>
                </a:solidFill>
              </a:rPr>
              <a:t>We could build pipelines</a:t>
            </a:r>
          </a:p>
          <a:p>
            <a:endParaRPr lang="en-US" dirty="0" smtClean="0">
              <a:solidFill>
                <a:srgbClr val="4D616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</a:rPr>
              <a:t>Eversource proposed $3 billion in new pipelines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4D616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</a:rPr>
              <a:t>National Grid proposed $8 billion in new pipelines – Now Cancelled</a:t>
            </a:r>
          </a:p>
          <a:p>
            <a:endParaRPr lang="en-US" dirty="0">
              <a:solidFill>
                <a:srgbClr val="4D616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</a:rPr>
              <a:t>Pipelines the Attorney General says we don’t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D616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</a:rPr>
              <a:t>Pipelines that will connect our natural gas to the world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D616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</a:rPr>
              <a:t>Electricity rates will rise when natural gas prices rise to world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D616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4D616B"/>
              </a:solidFill>
            </a:endParaRPr>
          </a:p>
          <a:p>
            <a:endParaRPr lang="en-US" dirty="0" smtClean="0">
              <a:solidFill>
                <a:srgbClr val="222F43"/>
              </a:solidFill>
              <a:latin typeface="Source Sans Pro" panose="020B0503030403020204" pitchFamily="34" charset="0"/>
            </a:endParaRPr>
          </a:p>
          <a:p>
            <a:endParaRPr lang="en-US" sz="1600" dirty="0" smtClean="0">
              <a:solidFill>
                <a:schemeClr val="bg1">
                  <a:lumMod val="50000"/>
                </a:schemeClr>
              </a:solidFill>
              <a:latin typeface="Source Sans Pro" panose="020B0503030403020204" pitchFamily="34" charset="0"/>
            </a:endParaRPr>
          </a:p>
          <a:p>
            <a:endParaRPr lang="en-US" sz="1600" dirty="0" smtClean="0">
              <a:latin typeface="Source Sans Pro" panose="020B0503030403020204" pitchFamily="34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247" y="3890000"/>
            <a:ext cx="3892280" cy="1831141"/>
          </a:xfrm>
          <a:prstGeom prst="rect">
            <a:avLst/>
          </a:prstGeom>
        </p:spPr>
      </p:pic>
      <p:pic>
        <p:nvPicPr>
          <p:cNvPr id="10" name="Picture 9" descr="Natural Gas Pipeline MainLineValve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247" y="841828"/>
            <a:ext cx="3849243" cy="291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REC Prices by State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Picture 3" descr="MAS001-PPT-Interior-Background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6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6239" y="190805"/>
            <a:ext cx="8190199" cy="696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222F43"/>
                </a:solidFill>
                <a:latin typeface="Source Sans Pro"/>
                <a:cs typeface="Source Sans Pro"/>
              </a:rPr>
              <a:t>What happens if we stop investing in solar? </a:t>
            </a:r>
            <a:endParaRPr lang="en-US" sz="2800" b="1" dirty="0">
              <a:solidFill>
                <a:srgbClr val="222F43"/>
              </a:solidFill>
              <a:latin typeface="Source Sans Pro"/>
              <a:cs typeface="Source Sans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225" y="1089412"/>
            <a:ext cx="4156868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D616B"/>
                </a:solidFill>
              </a:rPr>
              <a:t>We could switch to Offshore Wind</a:t>
            </a:r>
          </a:p>
          <a:p>
            <a:endParaRPr lang="en-US" dirty="0" smtClean="0">
              <a:solidFill>
                <a:srgbClr val="4D616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</a:rPr>
              <a:t>No greenhouse gas emissions</a:t>
            </a:r>
          </a:p>
          <a:p>
            <a:r>
              <a:rPr lang="en-US" dirty="0" smtClean="0">
                <a:solidFill>
                  <a:srgbClr val="4D616B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</a:rPr>
              <a:t>Tremendous Potential - Massachusetts is the Saudi Arabia of Wind</a:t>
            </a:r>
          </a:p>
          <a:p>
            <a:endParaRPr lang="en-US" dirty="0" smtClean="0">
              <a:solidFill>
                <a:srgbClr val="4D616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</a:rPr>
              <a:t>Will produce local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D616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</a:rPr>
              <a:t>But offshore wind generation costs are 1.5x to 2x solar costs per kWh</a:t>
            </a:r>
          </a:p>
          <a:p>
            <a:endParaRPr lang="en-US" dirty="0" smtClean="0">
              <a:solidFill>
                <a:srgbClr val="4D616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</a:rPr>
              <a:t>Offshore wind projects will take 5 or 6 years to come online – once approved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D616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</a:rPr>
              <a:t>And will require transmission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D616B"/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Source Sans Pro" panose="020B0503030403020204" pitchFamily="34" charset="0"/>
            </a:endParaRPr>
          </a:p>
          <a:p>
            <a:endParaRPr lang="en-US" dirty="0" smtClean="0">
              <a:latin typeface="Source Sans Pro" panose="020B0503030403020204" pitchFamily="34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US Offshore Wind Turbines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4" t="10387" r="6097" b="16502"/>
          <a:stretch/>
        </p:blipFill>
        <p:spPr>
          <a:xfrm>
            <a:off x="5401733" y="1253067"/>
            <a:ext cx="3184706" cy="2353734"/>
          </a:xfrm>
          <a:prstGeom prst="rect">
            <a:avLst/>
          </a:prstGeom>
        </p:spPr>
      </p:pic>
      <p:pic>
        <p:nvPicPr>
          <p:cNvPr id="9" name="Picture 8" descr="Offshore Wind Velocity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5"/>
          <a:stretch/>
        </p:blipFill>
        <p:spPr>
          <a:xfrm>
            <a:off x="5401733" y="3369733"/>
            <a:ext cx="323426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REC Prices by State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Picture 3" descr="MAS001-PPT-Interior-Background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6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6239" y="190805"/>
            <a:ext cx="8190199" cy="696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222F43"/>
                </a:solidFill>
                <a:latin typeface="Source Sans Pro"/>
                <a:cs typeface="Source Sans Pro"/>
              </a:rPr>
              <a:t>What are our options if we stop investing in solar? </a:t>
            </a:r>
            <a:endParaRPr lang="en-US" sz="2800" b="1" dirty="0">
              <a:solidFill>
                <a:srgbClr val="222F43"/>
              </a:solidFill>
              <a:latin typeface="Source Sans Pro"/>
              <a:cs typeface="Source Sans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225" y="1089412"/>
            <a:ext cx="4156868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D616B"/>
                </a:solidFill>
              </a:rPr>
              <a:t>We could switch to Hydro Quebec</a:t>
            </a:r>
          </a:p>
          <a:p>
            <a:endParaRPr lang="en-US" dirty="0" smtClean="0">
              <a:solidFill>
                <a:srgbClr val="4D616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</a:rPr>
              <a:t>Gov. Baker assumes buying hydro results in no greenhouse gas emissions</a:t>
            </a:r>
          </a:p>
          <a:p>
            <a:r>
              <a:rPr lang="en-US" dirty="0" smtClean="0">
                <a:solidFill>
                  <a:srgbClr val="4D616B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</a:rPr>
              <a:t>But Hydro Quebec’s own research contradicts this assumption</a:t>
            </a:r>
          </a:p>
          <a:p>
            <a:endParaRPr lang="en-US" dirty="0" smtClean="0">
              <a:solidFill>
                <a:srgbClr val="4D616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</a:rPr>
              <a:t>Newly inundated reservoir has equivalent greenhouse gas emissions comparable to natural gas plant for 10 years after flooding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D616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</a:rPr>
              <a:t>70% of natural gas power plant greenhouse gas emissions over 20 years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Source Sans Pro" panose="020B0503030403020204" pitchFamily="34" charset="0"/>
            </a:endParaRPr>
          </a:p>
          <a:p>
            <a:endParaRPr lang="en-US" dirty="0" smtClean="0">
              <a:latin typeface="Source Sans Pro" panose="020B0503030403020204" pitchFamily="34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HQ-Hydroelectric-Project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092" y="1197967"/>
            <a:ext cx="4794907" cy="361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S001-PPT-Interior-Background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893"/>
            <a:ext cx="9144000" cy="6858000"/>
          </a:xfrm>
          <a:prstGeom prst="rect">
            <a:avLst/>
          </a:prstGeom>
        </p:spPr>
      </p:pic>
      <p:pic>
        <p:nvPicPr>
          <p:cNvPr id="4" name="Picture 3" descr="Hydropower-Costs-Fact-Sheet-July-2014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87861"/>
            <a:ext cx="9144000" cy="577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REC Prices by State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Picture 3" descr="MAS001-PPT-Interior-Background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893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6239" y="190805"/>
            <a:ext cx="8190199" cy="696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222F43"/>
                </a:solidFill>
                <a:latin typeface="Source Sans Pro"/>
                <a:cs typeface="Source Sans Pro"/>
              </a:rPr>
              <a:t>What will it cost us if we stop investing in solar </a:t>
            </a:r>
            <a:endParaRPr lang="en-US" sz="2800" b="1" dirty="0">
              <a:solidFill>
                <a:srgbClr val="222F43"/>
              </a:solidFill>
              <a:latin typeface="Source Sans Pro"/>
              <a:cs typeface="Source Sans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225" y="1089412"/>
            <a:ext cx="415686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D616B"/>
                </a:solidFill>
              </a:rPr>
              <a:t>We could spend $7.6 billion on transmission lines</a:t>
            </a:r>
          </a:p>
          <a:p>
            <a:endParaRPr lang="en-US" dirty="0" smtClean="0">
              <a:solidFill>
                <a:srgbClr val="4D616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</a:rPr>
              <a:t>$1.4 billion on Northern Pass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</a:rPr>
              <a:t>$1.2 billion on NE Clean Power</a:t>
            </a:r>
            <a:endParaRPr lang="en-US" dirty="0">
              <a:solidFill>
                <a:srgbClr val="4D616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</a:rPr>
              <a:t>$2 billion on Champlain Hudson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</a:rPr>
              <a:t>$1 billion on Maine Green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</a:rPr>
              <a:t>$2 billion on Northeast Energy Link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D616B"/>
              </a:solidFill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  <a:latin typeface="Source Sans Pro" panose="020B0503030403020204" pitchFamily="34" charset="0"/>
              </a:rPr>
              <a:t>Last 11 Eversource and National Grid transmission line projects expected to cost $2.2 billion – final cost $3.9 billion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Source Sans Pro" panose="020B0503030403020204" pitchFamily="34" charset="0"/>
            </a:endParaRPr>
          </a:p>
          <a:p>
            <a:endParaRPr lang="en-US" dirty="0" smtClean="0">
              <a:latin typeface="Source Sans Pro" panose="020B0503030403020204" pitchFamily="34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902" y="3489125"/>
            <a:ext cx="3682535" cy="2458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902" y="922648"/>
            <a:ext cx="3682536" cy="22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001-PPT-Interior-Background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67215" y="636527"/>
            <a:ext cx="7772400" cy="696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222F43"/>
                </a:solidFill>
                <a:latin typeface="Source Sans Pro"/>
                <a:cs typeface="Source Sans Pro"/>
              </a:rPr>
              <a:t>Who is </a:t>
            </a:r>
            <a:r>
              <a:rPr lang="en-US" sz="2800" b="1" dirty="0" err="1" smtClean="0">
                <a:solidFill>
                  <a:srgbClr val="222F43"/>
                </a:solidFill>
                <a:latin typeface="Source Sans Pro"/>
                <a:cs typeface="Source Sans Pro"/>
              </a:rPr>
              <a:t>MassSolar</a:t>
            </a:r>
            <a:r>
              <a:rPr lang="en-US" sz="2800" b="1" dirty="0" smtClean="0">
                <a:solidFill>
                  <a:srgbClr val="222F43"/>
                </a:solidFill>
                <a:latin typeface="Source Sans Pro"/>
                <a:cs typeface="Source Sans Pro"/>
              </a:rPr>
              <a:t>?</a:t>
            </a:r>
            <a:endParaRPr lang="en-US" sz="2800" b="1" dirty="0">
              <a:solidFill>
                <a:srgbClr val="222F43"/>
              </a:solidFill>
              <a:latin typeface="Source Sans Pro"/>
              <a:cs typeface="Source Sans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775" y="1143790"/>
            <a:ext cx="893522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D616B"/>
                </a:solidFill>
                <a:cs typeface="Source Sans Pro"/>
              </a:rPr>
              <a:t>MassSolar </a:t>
            </a:r>
            <a:r>
              <a:rPr lang="en-US" dirty="0">
                <a:solidFill>
                  <a:srgbClr val="4D616B"/>
                </a:solidFill>
                <a:cs typeface="Source Sans Pro"/>
              </a:rPr>
              <a:t>is a </a:t>
            </a:r>
            <a:r>
              <a:rPr lang="en-US" dirty="0" smtClean="0">
                <a:solidFill>
                  <a:srgbClr val="4D616B"/>
                </a:solidFill>
                <a:cs typeface="Source Sans Pro"/>
              </a:rPr>
              <a:t>non-profit organization representing </a:t>
            </a:r>
            <a:r>
              <a:rPr lang="en-US" dirty="0">
                <a:solidFill>
                  <a:srgbClr val="4D616B"/>
                </a:solidFill>
                <a:cs typeface="Source Sans Pro"/>
              </a:rPr>
              <a:t>Massachusetts solar businesses, solar </a:t>
            </a:r>
            <a:r>
              <a:rPr lang="en-US" dirty="0" smtClean="0">
                <a:solidFill>
                  <a:srgbClr val="4D616B"/>
                </a:solidFill>
                <a:cs typeface="Source Sans Pro"/>
              </a:rPr>
              <a:t>owners, environmental </a:t>
            </a:r>
            <a:r>
              <a:rPr lang="en-US" dirty="0">
                <a:solidFill>
                  <a:srgbClr val="4D616B"/>
                </a:solidFill>
                <a:cs typeface="Source Sans Pro"/>
              </a:rPr>
              <a:t>advocates, community organizations and motivated citizens. </a:t>
            </a:r>
            <a:r>
              <a:rPr lang="en-US" dirty="0" smtClean="0">
                <a:solidFill>
                  <a:srgbClr val="4D616B"/>
                </a:solidFill>
                <a:cs typeface="Source Sans Pro"/>
              </a:rPr>
              <a:t>	     We </a:t>
            </a:r>
            <a:r>
              <a:rPr lang="en-US" dirty="0">
                <a:solidFill>
                  <a:srgbClr val="4D616B"/>
                </a:solidFill>
                <a:cs typeface="Source Sans Pro"/>
              </a:rPr>
              <a:t>are dedicated to</a:t>
            </a:r>
            <a:r>
              <a:rPr lang="en-US" dirty="0" smtClean="0">
                <a:solidFill>
                  <a:srgbClr val="4D616B"/>
                </a:solidFill>
                <a:cs typeface="Source Sans Pro"/>
              </a:rPr>
              <a:t>:</a:t>
            </a:r>
          </a:p>
          <a:p>
            <a:endParaRPr lang="en-US" dirty="0">
              <a:solidFill>
                <a:srgbClr val="4D616B"/>
              </a:solidFill>
              <a:cs typeface="Sourc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616B"/>
                </a:solidFill>
                <a:cs typeface="Source Sans Pro"/>
              </a:rPr>
              <a:t>Supporting the continued growth of the Massachusetts solar economy;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  <a:cs typeface="Source Sans Pro"/>
              </a:rPr>
              <a:t>Maximizing solar energy’s potential as a solution to climate change;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  <a:cs typeface="Source Sans Pro"/>
              </a:rPr>
              <a:t>Modernizing </a:t>
            </a:r>
            <a:r>
              <a:rPr lang="en-US" dirty="0">
                <a:solidFill>
                  <a:srgbClr val="4D616B"/>
                </a:solidFill>
                <a:cs typeface="Source Sans Pro"/>
              </a:rPr>
              <a:t>the electricity grid</a:t>
            </a:r>
            <a:r>
              <a:rPr lang="en-US" dirty="0" smtClean="0">
                <a:solidFill>
                  <a:srgbClr val="4D616B"/>
                </a:solidFill>
                <a:cs typeface="Source Sans Pro"/>
              </a:rPr>
              <a:t>; and</a:t>
            </a:r>
            <a:endParaRPr lang="en-US" dirty="0">
              <a:solidFill>
                <a:srgbClr val="4D616B"/>
              </a:solidFill>
              <a:cs typeface="Sourc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  <a:cs typeface="Source Sans Pro"/>
              </a:rPr>
              <a:t>Ensuring </a:t>
            </a:r>
            <a:r>
              <a:rPr lang="en-US" dirty="0">
                <a:solidFill>
                  <a:srgbClr val="4D616B"/>
                </a:solidFill>
                <a:cs typeface="Source Sans Pro"/>
              </a:rPr>
              <a:t>that everyone has fair and equitable access to </a:t>
            </a:r>
            <a:r>
              <a:rPr lang="en-US" dirty="0" smtClean="0">
                <a:solidFill>
                  <a:srgbClr val="4D616B"/>
                </a:solidFill>
                <a:cs typeface="Source Sans Pro"/>
              </a:rPr>
              <a:t>affordable solar </a:t>
            </a:r>
            <a:r>
              <a:rPr lang="en-US" dirty="0">
                <a:solidFill>
                  <a:srgbClr val="4D616B"/>
                </a:solidFill>
                <a:cs typeface="Source Sans Pro"/>
              </a:rPr>
              <a:t>power</a:t>
            </a:r>
            <a:r>
              <a:rPr lang="en-US" dirty="0" smtClean="0">
                <a:solidFill>
                  <a:srgbClr val="4D616B"/>
                </a:solidFill>
                <a:cs typeface="Source Sans Pro"/>
              </a:rPr>
              <a:t>.</a:t>
            </a:r>
          </a:p>
          <a:p>
            <a:endParaRPr lang="en-US" dirty="0">
              <a:solidFill>
                <a:srgbClr val="4D616B"/>
              </a:solidFill>
              <a:cs typeface="Source Sans Pro"/>
            </a:endParaRPr>
          </a:p>
          <a:p>
            <a:r>
              <a:rPr lang="en-US" b="1" dirty="0" smtClean="0">
                <a:solidFill>
                  <a:srgbClr val="4D616B"/>
                </a:solidFill>
                <a:cs typeface="Source Sans Pro"/>
              </a:rPr>
              <a:t>Some of our affiliated organizations and companies: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8775" y="193501"/>
            <a:ext cx="8377664" cy="791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1100" kern="0" spc="90" dirty="0" smtClean="0">
                <a:solidFill>
                  <a:srgbClr val="6BA2CA"/>
                </a:solidFill>
                <a:latin typeface="Source Sans Pro"/>
                <a:cs typeface="Source Sans Pro"/>
              </a:rPr>
              <a:t>GROWING OUR SOLAR-POWERED ECONOMY</a:t>
            </a:r>
            <a:endParaRPr lang="en-US" sz="1100" kern="0" spc="90" dirty="0">
              <a:solidFill>
                <a:srgbClr val="6BA2CA"/>
              </a:solidFill>
              <a:latin typeface="Source Sans Pro"/>
              <a:cs typeface="Source Sans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5" y="4250954"/>
            <a:ext cx="1365034" cy="1067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534" y="3918276"/>
            <a:ext cx="1270438" cy="1336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102" y="5434421"/>
            <a:ext cx="5387796" cy="48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769" y="4039102"/>
            <a:ext cx="1950889" cy="10516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829" y="4266561"/>
            <a:ext cx="1987468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REC Prices by State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Picture 3" descr="MAS001-PPT-Interior-Background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893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6239" y="190805"/>
            <a:ext cx="8510694" cy="696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222F43"/>
                </a:solidFill>
                <a:latin typeface="Source Sans Pro"/>
                <a:cs typeface="Source Sans Pro"/>
              </a:rPr>
              <a:t>ISO-NE Transmission Costs </a:t>
            </a:r>
            <a:r>
              <a:rPr lang="en-US" sz="2800" b="1" dirty="0">
                <a:solidFill>
                  <a:srgbClr val="222F43"/>
                </a:solidFill>
                <a:latin typeface="Source Sans Pro"/>
                <a:cs typeface="Source Sans Pro"/>
              </a:rPr>
              <a:t>D</a:t>
            </a:r>
            <a:r>
              <a:rPr lang="en-US" sz="2800" b="1" dirty="0" smtClean="0">
                <a:solidFill>
                  <a:srgbClr val="222F43"/>
                </a:solidFill>
                <a:latin typeface="Source Sans Pro"/>
                <a:cs typeface="Source Sans Pro"/>
              </a:rPr>
              <a:t>ouble 2</a:t>
            </a:r>
            <a:r>
              <a:rPr lang="en-US" sz="2800" b="1" baseline="30000" dirty="0" smtClean="0">
                <a:solidFill>
                  <a:srgbClr val="222F43"/>
                </a:solidFill>
                <a:latin typeface="Source Sans Pro"/>
                <a:cs typeface="Source Sans Pro"/>
              </a:rPr>
              <a:t>nd</a:t>
            </a:r>
            <a:r>
              <a:rPr lang="en-US" sz="2800" b="1" dirty="0" smtClean="0">
                <a:solidFill>
                  <a:srgbClr val="222F43"/>
                </a:solidFill>
                <a:latin typeface="Source Sans Pro"/>
                <a:cs typeface="Source Sans Pro"/>
              </a:rPr>
              <a:t> highest region</a:t>
            </a:r>
            <a:endParaRPr lang="en-US" sz="2800" b="1" dirty="0">
              <a:solidFill>
                <a:srgbClr val="222F43"/>
              </a:solidFill>
              <a:latin typeface="Source Sans Pro"/>
              <a:cs typeface="Source Sans Pro"/>
            </a:endParaRPr>
          </a:p>
        </p:txBody>
      </p:sp>
      <p:pic>
        <p:nvPicPr>
          <p:cNvPr id="8" name="Picture 7" descr="Transmission Costs Across Regions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0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REC Prices by State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Picture 3" descr="MAS001-PPT-Interior-Background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893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6239" y="190805"/>
            <a:ext cx="8190199" cy="696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222F43"/>
                </a:solidFill>
                <a:latin typeface="Source Sans Pro"/>
                <a:cs typeface="Source Sans Pro"/>
              </a:rPr>
              <a:t>FERC investigating ISO-NE Transmission Costs</a:t>
            </a:r>
            <a:endParaRPr lang="en-US" sz="2800" b="1" dirty="0">
              <a:solidFill>
                <a:srgbClr val="222F43"/>
              </a:solidFill>
              <a:latin typeface="Source Sans Pro"/>
              <a:cs typeface="Source Sans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225" y="1089412"/>
            <a:ext cx="4156868" cy="3939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D616B"/>
                </a:solidFill>
              </a:rPr>
              <a:t>FERC Order Instituting Section 206 Proceeding</a:t>
            </a:r>
          </a:p>
          <a:p>
            <a:endParaRPr lang="en-US" dirty="0" smtClean="0">
              <a:solidFill>
                <a:srgbClr val="4D616B"/>
              </a:solidFill>
            </a:endParaRPr>
          </a:p>
          <a:p>
            <a:endParaRPr lang="en-US" sz="1600" dirty="0">
              <a:solidFill>
                <a:srgbClr val="4D616B"/>
              </a:solidFill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  <a:latin typeface="Source Sans Pro" panose="020B0503030403020204" pitchFamily="34" charset="0"/>
              </a:rPr>
              <a:t>We find that: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  <a:latin typeface="Source Sans Pro" panose="020B0503030403020204" pitchFamily="34" charset="0"/>
              </a:rPr>
              <a:t>ISO-NE Transmission tariff and rates appear to be “unjust, unreasonable, unduly discriminatory or preferential, or otherwise unlawful.”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Source Sans Pro" panose="020B0503030403020204" pitchFamily="34" charset="0"/>
            </a:endParaRPr>
          </a:p>
          <a:p>
            <a:endParaRPr lang="en-US" dirty="0" smtClean="0">
              <a:latin typeface="Source Sans Pro" panose="020B0503030403020204" pitchFamily="34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902" y="3489125"/>
            <a:ext cx="3682535" cy="2458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902" y="922648"/>
            <a:ext cx="3682536" cy="22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001-PPT-Interior-Background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61020" y="830028"/>
            <a:ext cx="8204200" cy="696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222F43"/>
                </a:solidFill>
                <a:latin typeface="Source Sans Pro"/>
                <a:cs typeface="Source Sans Pro"/>
              </a:rPr>
              <a:t>Ask your Legislator to support good solar policy</a:t>
            </a:r>
            <a:endParaRPr lang="en-US" sz="2800" b="1" dirty="0">
              <a:solidFill>
                <a:srgbClr val="222F43"/>
              </a:solidFill>
              <a:latin typeface="Source Sans Pro"/>
              <a:cs typeface="Source Sans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713842"/>
            <a:ext cx="77209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4D616B"/>
                </a:solidFill>
                <a:cs typeface="Source Sans Pro"/>
              </a:rPr>
              <a:t>Consider benefits of solar as well as the costs</a:t>
            </a:r>
          </a:p>
          <a:p>
            <a:pPr marL="342900" indent="-342900">
              <a:buAutoNum type="arabicPeriod"/>
            </a:pPr>
            <a:endParaRPr lang="en-US" sz="2000" dirty="0" smtClean="0">
              <a:solidFill>
                <a:srgbClr val="4D616B"/>
              </a:solidFill>
              <a:cs typeface="Source Sans Pro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  <a:cs typeface="Source Sans Pro"/>
              </a:rPr>
              <a:t>Net Metering and Solar Task Force report shows every $1 invested in solar yields $2.20-$2.70 in benefits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4D616B"/>
              </a:solidFill>
              <a:cs typeface="Source Sans Pro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616B"/>
                </a:solidFill>
                <a:cs typeface="Source Sans Pro"/>
              </a:rPr>
              <a:t>Solar </a:t>
            </a:r>
            <a:r>
              <a:rPr lang="en-US" dirty="0">
                <a:solidFill>
                  <a:srgbClr val="4D616B"/>
                </a:solidFill>
                <a:cs typeface="Source Sans Pro"/>
                <a:hlinkClick r:id="rId3"/>
              </a:rPr>
              <a:t>benefits ALL ratepayers </a:t>
            </a:r>
            <a:r>
              <a:rPr lang="en-US" dirty="0">
                <a:solidFill>
                  <a:srgbClr val="4D616B"/>
                </a:solidFill>
                <a:cs typeface="Source Sans Pro"/>
              </a:rPr>
              <a:t>by lowering energy supply prices, diversifies our energy portfolio, avoiding need for investment in new infrastructure, generating power more efficiently, avoiding air pollution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D616B"/>
              </a:solidFill>
              <a:cs typeface="Source Sans Pro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616B"/>
                </a:solidFill>
                <a:cs typeface="Source Sans Pro"/>
              </a:rPr>
              <a:t>Solar creates jobs, builds healthier communities and expands tax </a:t>
            </a:r>
            <a:r>
              <a:rPr lang="en-US" dirty="0" smtClean="0">
                <a:solidFill>
                  <a:srgbClr val="4D616B"/>
                </a:solidFill>
                <a:cs typeface="Source Sans Pro"/>
              </a:rPr>
              <a:t>bases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4D616B"/>
              </a:solidFill>
              <a:cs typeface="Source Sans Pro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  <a:cs typeface="Source Sans Pro"/>
              </a:rPr>
              <a:t>Solar programs involve NO risk to ratepayers, i.e. solar only gets paid when it works, and encourages private capital to invest in new local generation, which is badly needed</a:t>
            </a:r>
            <a:endParaRPr lang="en-US" dirty="0">
              <a:solidFill>
                <a:srgbClr val="4D616B"/>
              </a:solidFill>
              <a:cs typeface="Source Sans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8775" y="193501"/>
            <a:ext cx="8377664" cy="791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1100" kern="0" spc="90" dirty="0" smtClean="0">
                <a:solidFill>
                  <a:srgbClr val="6BA2CA"/>
                </a:solidFill>
                <a:latin typeface="Source Sans Pro"/>
                <a:cs typeface="Source Sans Pro"/>
              </a:rPr>
              <a:t>GROWING OUR SOLAR-POWERED ECONOMY</a:t>
            </a:r>
            <a:endParaRPr lang="en-US" sz="1100" kern="0" spc="90" dirty="0">
              <a:solidFill>
                <a:srgbClr val="6BA2CA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7058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001-PPT-Interior-Background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61020" y="830028"/>
            <a:ext cx="8204200" cy="696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222F43"/>
                </a:solidFill>
                <a:latin typeface="Source Sans Pro"/>
                <a:cs typeface="Source Sans Pro"/>
              </a:rPr>
              <a:t>Good solar policy</a:t>
            </a:r>
            <a:endParaRPr lang="en-US" sz="2800" b="1" dirty="0">
              <a:solidFill>
                <a:srgbClr val="222F43"/>
              </a:solidFill>
              <a:latin typeface="Source Sans Pro"/>
              <a:cs typeface="Source Sans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133" y="1866239"/>
            <a:ext cx="839108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 smtClean="0">
                <a:solidFill>
                  <a:srgbClr val="4D616B"/>
                </a:solidFill>
                <a:cs typeface="Source Sans Pro"/>
              </a:rPr>
              <a:t>Retain Retail Net Metering Rates</a:t>
            </a:r>
          </a:p>
          <a:p>
            <a:pPr marL="0" lvl="1"/>
            <a:r>
              <a:rPr lang="en-US" sz="2400" b="1" dirty="0">
                <a:solidFill>
                  <a:srgbClr val="4D616B"/>
                </a:solidFill>
                <a:cs typeface="Source Sans Pro"/>
              </a:rPr>
              <a:t>Implement SREC III program </a:t>
            </a:r>
            <a:r>
              <a:rPr lang="en-US" sz="2400" b="1" dirty="0" smtClean="0">
                <a:solidFill>
                  <a:srgbClr val="4D616B"/>
                </a:solidFill>
                <a:cs typeface="Source Sans Pro"/>
              </a:rPr>
              <a:t>immediately</a:t>
            </a:r>
          </a:p>
          <a:p>
            <a:pPr marL="0" lvl="1"/>
            <a:r>
              <a:rPr lang="en-US" sz="2400" b="1" dirty="0" smtClean="0">
                <a:solidFill>
                  <a:srgbClr val="4D616B"/>
                </a:solidFill>
                <a:cs typeface="Source Sans Pro"/>
              </a:rPr>
              <a:t>Grandfather existing projects</a:t>
            </a:r>
          </a:p>
          <a:p>
            <a:pPr marL="0" lvl="1"/>
            <a:r>
              <a:rPr lang="en-US" sz="2400" b="1" dirty="0">
                <a:solidFill>
                  <a:srgbClr val="4D616B"/>
                </a:solidFill>
                <a:cs typeface="Source Sans Pro"/>
              </a:rPr>
              <a:t>No New </a:t>
            </a:r>
            <a:r>
              <a:rPr lang="en-US" sz="2400" b="1" dirty="0" smtClean="0">
                <a:solidFill>
                  <a:srgbClr val="4D616B"/>
                </a:solidFill>
                <a:cs typeface="Source Sans Pro"/>
              </a:rPr>
              <a:t>Charges</a:t>
            </a:r>
          </a:p>
          <a:p>
            <a:pPr marL="0" lvl="1"/>
            <a:r>
              <a:rPr lang="en-US" sz="2400" b="1" dirty="0">
                <a:solidFill>
                  <a:srgbClr val="4D616B"/>
                </a:solidFill>
                <a:cs typeface="Source Sans Pro"/>
              </a:rPr>
              <a:t>Eliminate net metering caps</a:t>
            </a:r>
          </a:p>
          <a:p>
            <a:pPr marL="0" lvl="1"/>
            <a:endParaRPr lang="en-US" sz="2400" b="1" dirty="0" smtClean="0">
              <a:solidFill>
                <a:srgbClr val="4D616B"/>
              </a:solidFill>
              <a:cs typeface="Source Sans Pro"/>
            </a:endParaRPr>
          </a:p>
          <a:p>
            <a:pPr marL="0" lvl="1"/>
            <a:r>
              <a:rPr lang="en-US" sz="2400" dirty="0">
                <a:solidFill>
                  <a:srgbClr val="4D616B"/>
                </a:solidFill>
                <a:cs typeface="Source Sans Pro"/>
              </a:rPr>
              <a:t>A sustainable, stable solar </a:t>
            </a:r>
            <a:r>
              <a:rPr lang="en-US" sz="2400" dirty="0" smtClean="0">
                <a:solidFill>
                  <a:srgbClr val="4D616B"/>
                </a:solidFill>
                <a:cs typeface="Source Sans Pro"/>
              </a:rPr>
              <a:t>market </a:t>
            </a:r>
            <a:r>
              <a:rPr lang="en-US" sz="2400" dirty="0">
                <a:solidFill>
                  <a:srgbClr val="4D616B"/>
                </a:solidFill>
                <a:cs typeface="Source Sans Pro"/>
              </a:rPr>
              <a:t>cannot </a:t>
            </a:r>
            <a:r>
              <a:rPr lang="en-US" sz="2400" dirty="0" smtClean="0">
                <a:solidFill>
                  <a:srgbClr val="4D616B"/>
                </a:solidFill>
                <a:cs typeface="Source Sans Pro"/>
              </a:rPr>
              <a:t>survive while caps </a:t>
            </a:r>
            <a:r>
              <a:rPr lang="en-US" sz="2400" dirty="0">
                <a:solidFill>
                  <a:srgbClr val="4D616B"/>
                </a:solidFill>
                <a:cs typeface="Source Sans Pro"/>
              </a:rPr>
              <a:t>constrain growth </a:t>
            </a:r>
            <a:r>
              <a:rPr lang="en-US" sz="2400" dirty="0" smtClean="0">
                <a:solidFill>
                  <a:srgbClr val="4D616B"/>
                </a:solidFill>
                <a:cs typeface="Source Sans Pro"/>
              </a:rPr>
              <a:t>and unpredictable policies </a:t>
            </a:r>
            <a:r>
              <a:rPr lang="en-US" sz="2400" dirty="0">
                <a:solidFill>
                  <a:srgbClr val="4D616B"/>
                </a:solidFill>
                <a:cs typeface="Source Sans Pro"/>
              </a:rPr>
              <a:t>create a stop-and-start dynamic in the market</a:t>
            </a:r>
          </a:p>
          <a:p>
            <a:pPr marL="0" lvl="1"/>
            <a:endParaRPr lang="en-US" sz="2400" b="1" dirty="0">
              <a:solidFill>
                <a:srgbClr val="4D616B"/>
              </a:solidFill>
              <a:cs typeface="Source Sans Pro"/>
            </a:endParaRPr>
          </a:p>
          <a:p>
            <a:pPr marL="0" lvl="1"/>
            <a:endParaRPr lang="en-US" sz="2400" b="1" dirty="0">
              <a:solidFill>
                <a:srgbClr val="4D616B"/>
              </a:solidFill>
              <a:cs typeface="Source Sans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8775" y="193501"/>
            <a:ext cx="8377664" cy="791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1100" kern="0" spc="90" dirty="0" smtClean="0">
                <a:solidFill>
                  <a:srgbClr val="6BA2CA"/>
                </a:solidFill>
                <a:latin typeface="Source Sans Pro"/>
                <a:cs typeface="Source Sans Pro"/>
              </a:rPr>
              <a:t>GROWING OUR SOLAR-POWERED ECONOMY</a:t>
            </a:r>
            <a:endParaRPr lang="en-US" sz="1100" kern="0" spc="90" dirty="0">
              <a:solidFill>
                <a:srgbClr val="6BA2CA"/>
              </a:solidFill>
              <a:latin typeface="Source Sans Pro"/>
              <a:cs typeface="Source Sans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814"/>
          <a:stretch/>
        </p:blipFill>
        <p:spPr>
          <a:xfrm>
            <a:off x="6012570" y="558803"/>
            <a:ext cx="2709333" cy="338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3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001-PPT-Interior-Background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8775" y="636527"/>
            <a:ext cx="4412143" cy="696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222F43"/>
                </a:solidFill>
                <a:latin typeface="Source Sans Pro"/>
                <a:cs typeface="Source Sans Pro"/>
              </a:rPr>
              <a:t>Questions?</a:t>
            </a:r>
            <a:endParaRPr lang="en-US" sz="2800" b="1" dirty="0">
              <a:solidFill>
                <a:srgbClr val="222F43"/>
              </a:solidFill>
              <a:latin typeface="Source Sans Pro"/>
              <a:cs typeface="Source Sans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8775" y="193501"/>
            <a:ext cx="8377664" cy="791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1100" kern="0" spc="90" dirty="0" smtClean="0">
                <a:solidFill>
                  <a:srgbClr val="6BA2CA"/>
                </a:solidFill>
                <a:latin typeface="Source Sans Pro"/>
                <a:cs typeface="Source Sans Pro"/>
              </a:rPr>
              <a:t>GROWING OUR SOLAR-POWERED ECONOMY</a:t>
            </a:r>
            <a:endParaRPr lang="en-US" sz="1100" kern="0" spc="90" dirty="0">
              <a:solidFill>
                <a:srgbClr val="6BA2CA"/>
              </a:solidFill>
              <a:latin typeface="Source Sans Pro"/>
              <a:cs typeface="Source Sans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559" y="10965"/>
            <a:ext cx="4088441" cy="6132660"/>
          </a:xfrm>
          <a:prstGeom prst="rect">
            <a:avLst/>
          </a:prstGeom>
        </p:spPr>
      </p:pic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5" y="1391920"/>
            <a:ext cx="4750895" cy="3671147"/>
          </a:xfrm>
        </p:spPr>
      </p:pic>
    </p:spTree>
    <p:extLst>
      <p:ext uri="{BB962C8B-B14F-4D97-AF65-F5344CB8AC3E}">
        <p14:creationId xmlns:p14="http://schemas.microsoft.com/office/powerpoint/2010/main" val="119029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001-PPT-Interior-Background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8775" y="193501"/>
            <a:ext cx="8377664" cy="791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1100" kern="0" spc="90" dirty="0" smtClean="0">
                <a:solidFill>
                  <a:srgbClr val="6BA2CA"/>
                </a:solidFill>
                <a:latin typeface="Source Sans Pro"/>
                <a:cs typeface="Source Sans Pro"/>
              </a:rPr>
              <a:t>GROWING OUR SOLAR-POWERED ECONOMY</a:t>
            </a:r>
            <a:endParaRPr lang="en-US" sz="1100" kern="0" spc="90" dirty="0">
              <a:solidFill>
                <a:srgbClr val="6BA2CA"/>
              </a:solidFill>
              <a:latin typeface="Source Sans Pro"/>
              <a:cs typeface="Source Sans Pro"/>
            </a:endParaRPr>
          </a:p>
        </p:txBody>
      </p:sp>
      <p:pic>
        <p:nvPicPr>
          <p:cNvPr id="2" name="Picture 1" descr="100% Renewable Massachuset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23"/>
            <a:ext cx="9144000" cy="680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Solar Energy Potential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3200" y="1447800"/>
            <a:ext cx="2438400" cy="4419600"/>
          </a:xfrm>
        </p:spPr>
        <p:txBody>
          <a:bodyPr>
            <a:normAutofit lnSpcReduction="10000"/>
          </a:bodyPr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70 to 170 years of finite energy reserves</a:t>
            </a:r>
          </a:p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Its time to move to renewable energy sources</a:t>
            </a:r>
          </a:p>
        </p:txBody>
      </p:sp>
      <p:pic>
        <p:nvPicPr>
          <p:cNvPr id="28675" name="Picture 1" descr="Solar Potential - Pere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9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AS001-PPT-Interior-Background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" y="0"/>
            <a:ext cx="9144000" cy="6858000"/>
          </a:xfrm>
          <a:prstGeom prst="rect">
            <a:avLst/>
          </a:prstGeom>
        </p:spPr>
      </p:pic>
      <p:pic>
        <p:nvPicPr>
          <p:cNvPr id="13" name="Picture 12" descr="4 pillars of effective solar polic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76522"/>
            <a:ext cx="8741782" cy="512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813380-A5E9-43E6-B664-14F54A2D441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Content Placeholder 5" descr="BU005347.png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95" r="-29895"/>
          <a:stretch>
            <a:fillRect/>
          </a:stretch>
        </p:blipFill>
        <p:spPr>
          <a:xfrm>
            <a:off x="7379184" y="1349055"/>
            <a:ext cx="1755717" cy="1362011"/>
          </a:xfrm>
          <a:prstGeom prst="rect">
            <a:avLst/>
          </a:prstGeom>
        </p:spPr>
      </p:pic>
      <p:pic>
        <p:nvPicPr>
          <p:cNvPr id="10" name="Content Placeholder 5" descr="BU005347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95" r="-29895"/>
          <a:stretch>
            <a:fillRect/>
          </a:stretch>
        </p:blipFill>
        <p:spPr>
          <a:xfrm>
            <a:off x="6138326" y="5297961"/>
            <a:ext cx="1703314" cy="1321359"/>
          </a:xfrm>
          <a:prstGeom prst="rect">
            <a:avLst/>
          </a:prstGeom>
        </p:spPr>
      </p:pic>
      <p:pic>
        <p:nvPicPr>
          <p:cNvPr id="11" name="Content Placeholder 5" descr="BU005347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95" r="-29895"/>
          <a:stretch>
            <a:fillRect/>
          </a:stretch>
        </p:blipFill>
        <p:spPr>
          <a:xfrm>
            <a:off x="1066800" y="5359401"/>
            <a:ext cx="1703314" cy="1321359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96239" y="190805"/>
            <a:ext cx="8190199" cy="696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222F43"/>
                </a:solidFill>
                <a:latin typeface="Source Sans Pro"/>
                <a:cs typeface="Source Sans Pro"/>
              </a:rPr>
              <a:t>Four Pillars of Solar Policy</a:t>
            </a:r>
            <a:endParaRPr lang="en-US" sz="2800" b="1" dirty="0">
              <a:solidFill>
                <a:srgbClr val="222F43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08943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S001-PPT-Interior-Background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56" t="18656" r="6098" b="2160"/>
          <a:stretch/>
        </p:blipFill>
        <p:spPr>
          <a:xfrm>
            <a:off x="396238" y="711200"/>
            <a:ext cx="8444199" cy="540173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6239" y="190805"/>
            <a:ext cx="8190199" cy="696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222F43"/>
                </a:solidFill>
                <a:latin typeface="Source Sans Pro"/>
                <a:cs typeface="Source Sans Pro"/>
              </a:rPr>
              <a:t>Seven Circles of Solar Value</a:t>
            </a:r>
            <a:endParaRPr lang="en-US" sz="2800" b="1" dirty="0">
              <a:solidFill>
                <a:srgbClr val="222F43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6719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001-PPT-Interior-Background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1401" y="442667"/>
            <a:ext cx="7772400" cy="696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222F43"/>
                </a:solidFill>
                <a:latin typeface="Source Sans Pro"/>
                <a:cs typeface="Source Sans Pro"/>
              </a:rPr>
              <a:t>Vocabulary</a:t>
            </a:r>
            <a:endParaRPr lang="en-US" sz="2800" b="1" dirty="0">
              <a:solidFill>
                <a:srgbClr val="222F43"/>
              </a:solidFill>
              <a:latin typeface="Source Sans Pro"/>
              <a:cs typeface="Source Sans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775" y="958696"/>
            <a:ext cx="8809101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D616B"/>
                </a:solidFill>
                <a:latin typeface="Source Sans Pro"/>
                <a:cs typeface="Source Sans Pro"/>
              </a:rPr>
              <a:t>1. </a:t>
            </a:r>
            <a:r>
              <a:rPr lang="en-US" sz="2400" b="1" dirty="0" smtClean="0">
                <a:solidFill>
                  <a:srgbClr val="4D616B"/>
                </a:solidFill>
                <a:latin typeface="Source Sans Pro"/>
                <a:cs typeface="Source Sans Pro"/>
              </a:rPr>
              <a:t>Net </a:t>
            </a:r>
            <a:r>
              <a:rPr lang="en-US" sz="2400" b="1" dirty="0">
                <a:solidFill>
                  <a:srgbClr val="4D616B"/>
                </a:solidFill>
                <a:latin typeface="Source Sans Pro"/>
                <a:cs typeface="Source Sans Pro"/>
              </a:rPr>
              <a:t>M</a:t>
            </a:r>
            <a:r>
              <a:rPr lang="en-US" sz="2400" b="1" dirty="0" smtClean="0">
                <a:solidFill>
                  <a:srgbClr val="4D616B"/>
                </a:solidFill>
                <a:latin typeface="Source Sans Pro"/>
                <a:cs typeface="Source Sans Pro"/>
              </a:rPr>
              <a:t>etering</a:t>
            </a:r>
            <a:r>
              <a:rPr lang="en-US" b="1" dirty="0" smtClean="0">
                <a:solidFill>
                  <a:srgbClr val="4D616B"/>
                </a:solidFill>
                <a:latin typeface="Source Sans Pro"/>
                <a:cs typeface="Source Sans Pro"/>
              </a:rPr>
              <a:t>-</a:t>
            </a:r>
            <a:r>
              <a:rPr lang="en-US" sz="2400" b="1" dirty="0" smtClean="0">
                <a:solidFill>
                  <a:srgbClr val="4D616B"/>
                </a:solidFill>
                <a:latin typeface="Source Sans Pro"/>
                <a:cs typeface="Source Sans Pro"/>
              </a:rPr>
              <a:t> </a:t>
            </a:r>
            <a:r>
              <a:rPr lang="en-US" sz="2000" dirty="0" smtClean="0">
                <a:solidFill>
                  <a:srgbClr val="4D616B"/>
                </a:solidFill>
                <a:latin typeface="Source Sans Pro"/>
                <a:cs typeface="Source Sans Pro"/>
              </a:rPr>
              <a:t>Allows solar owners to receive compensation for solar generation. Key mechanism for encouraging development of solar.</a:t>
            </a:r>
          </a:p>
          <a:p>
            <a:endParaRPr lang="en-US" dirty="0" smtClean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r>
              <a:rPr lang="en-US" sz="2000" dirty="0" smtClean="0">
                <a:solidFill>
                  <a:srgbClr val="4D616B"/>
                </a:solidFill>
                <a:latin typeface="Source Sans Pro"/>
                <a:cs typeface="Source Sans Pro"/>
              </a:rPr>
              <a:t>2. </a:t>
            </a:r>
            <a:r>
              <a:rPr lang="en-US" sz="2400" b="1" dirty="0">
                <a:solidFill>
                  <a:srgbClr val="4D616B"/>
                </a:solidFill>
                <a:latin typeface="Source Sans Pro"/>
                <a:cs typeface="Source Sans Pro"/>
              </a:rPr>
              <a:t>Net Metering Caps</a:t>
            </a:r>
            <a:r>
              <a:rPr lang="en-US" sz="2000" dirty="0">
                <a:solidFill>
                  <a:srgbClr val="4D616B"/>
                </a:solidFill>
                <a:latin typeface="Source Sans Pro"/>
                <a:cs typeface="Source Sans Pro"/>
              </a:rPr>
              <a:t>-</a:t>
            </a:r>
            <a:r>
              <a:rPr lang="en-US" sz="2000" b="1" dirty="0">
                <a:solidFill>
                  <a:srgbClr val="4D616B"/>
                </a:solidFill>
                <a:latin typeface="Source Sans Pro"/>
                <a:cs typeface="Source Sans Pro"/>
              </a:rPr>
              <a:t> </a:t>
            </a:r>
            <a:r>
              <a:rPr lang="en-US" sz="2000" dirty="0">
                <a:solidFill>
                  <a:srgbClr val="4D616B"/>
                </a:solidFill>
                <a:latin typeface="Source Sans Pro"/>
                <a:cs typeface="Source Sans Pro"/>
              </a:rPr>
              <a:t>Statutory limit on the amount of net metering allowed in each utility territory, </a:t>
            </a:r>
            <a:r>
              <a:rPr lang="en-US" sz="2000" dirty="0" smtClean="0">
                <a:solidFill>
                  <a:srgbClr val="4D616B"/>
                </a:solidFill>
                <a:latin typeface="Source Sans Pro"/>
                <a:cs typeface="Source Sans Pro"/>
              </a:rPr>
              <a:t>based </a:t>
            </a:r>
            <a:r>
              <a:rPr lang="en-US" sz="2000" dirty="0">
                <a:solidFill>
                  <a:srgbClr val="4D616B"/>
                </a:solidFill>
                <a:latin typeface="Source Sans Pro"/>
                <a:cs typeface="Source Sans Pro"/>
              </a:rPr>
              <a:t>on </a:t>
            </a:r>
            <a:r>
              <a:rPr lang="en-US" sz="2000" dirty="0" smtClean="0">
                <a:solidFill>
                  <a:srgbClr val="4D616B"/>
                </a:solidFill>
                <a:latin typeface="Source Sans Pro"/>
                <a:cs typeface="Source Sans Pro"/>
              </a:rPr>
              <a:t>peak </a:t>
            </a:r>
            <a:r>
              <a:rPr lang="en-US" sz="2000" dirty="0">
                <a:solidFill>
                  <a:srgbClr val="4D616B"/>
                </a:solidFill>
                <a:latin typeface="Source Sans Pro"/>
                <a:cs typeface="Source Sans Pro"/>
              </a:rPr>
              <a:t>demand. </a:t>
            </a:r>
            <a:endParaRPr lang="en-US" sz="2000" dirty="0" smtClean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endParaRPr lang="en-US" dirty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r>
              <a:rPr lang="en-US" sz="2000" dirty="0" smtClean="0">
                <a:solidFill>
                  <a:srgbClr val="4D616B"/>
                </a:solidFill>
                <a:latin typeface="Source Sans Pro"/>
                <a:cs typeface="Source Sans Pro"/>
              </a:rPr>
              <a:t>3. </a:t>
            </a:r>
            <a:r>
              <a:rPr lang="en-US" sz="2400" b="1" dirty="0" smtClean="0">
                <a:solidFill>
                  <a:srgbClr val="4D616B"/>
                </a:solidFill>
                <a:latin typeface="Source Sans Pro"/>
                <a:cs typeface="Source Sans Pro"/>
              </a:rPr>
              <a:t>Virtual </a:t>
            </a:r>
            <a:r>
              <a:rPr lang="en-US" sz="2400" b="1" dirty="0">
                <a:solidFill>
                  <a:srgbClr val="4D616B"/>
                </a:solidFill>
                <a:latin typeface="Source Sans Pro"/>
                <a:cs typeface="Source Sans Pro"/>
              </a:rPr>
              <a:t>Net Metering (VNM)</a:t>
            </a:r>
            <a:r>
              <a:rPr lang="en-US" sz="2000" b="1" dirty="0">
                <a:solidFill>
                  <a:srgbClr val="4D616B"/>
                </a:solidFill>
                <a:latin typeface="Source Sans Pro"/>
                <a:cs typeface="Source Sans Pro"/>
              </a:rPr>
              <a:t>- </a:t>
            </a:r>
            <a:r>
              <a:rPr lang="en-US" sz="2000" dirty="0">
                <a:solidFill>
                  <a:srgbClr val="4D616B"/>
                </a:solidFill>
                <a:latin typeface="Source Sans Pro"/>
                <a:cs typeface="Source Sans Pro"/>
              </a:rPr>
              <a:t>Allows solar owners to share net metering credits with more than one utility account. Enables equal access to solar for everyone.</a:t>
            </a:r>
          </a:p>
          <a:p>
            <a:endParaRPr lang="en-US" dirty="0" smtClean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r>
              <a:rPr lang="en-US" sz="2000" dirty="0" smtClean="0">
                <a:solidFill>
                  <a:srgbClr val="4D616B"/>
                </a:solidFill>
                <a:latin typeface="Source Sans Pro"/>
                <a:cs typeface="Source Sans Pro"/>
              </a:rPr>
              <a:t>4. </a:t>
            </a:r>
            <a:r>
              <a:rPr lang="en-US" sz="2400" b="1" dirty="0" smtClean="0">
                <a:solidFill>
                  <a:srgbClr val="4D616B"/>
                </a:solidFill>
                <a:latin typeface="Source Sans Pro"/>
                <a:cs typeface="Source Sans Pro"/>
              </a:rPr>
              <a:t>Community Shared </a:t>
            </a:r>
            <a:r>
              <a:rPr lang="en-US" sz="2400" b="1" dirty="0">
                <a:solidFill>
                  <a:srgbClr val="4D616B"/>
                </a:solidFill>
                <a:latin typeface="Source Sans Pro"/>
                <a:cs typeface="Source Sans Pro"/>
              </a:rPr>
              <a:t>S</a:t>
            </a:r>
            <a:r>
              <a:rPr lang="en-US" sz="2400" b="1" dirty="0" smtClean="0">
                <a:solidFill>
                  <a:srgbClr val="4D616B"/>
                </a:solidFill>
                <a:latin typeface="Source Sans Pro"/>
                <a:cs typeface="Source Sans Pro"/>
              </a:rPr>
              <a:t>olar (CSS)</a:t>
            </a:r>
            <a:r>
              <a:rPr lang="en-US" sz="2000" dirty="0" smtClean="0">
                <a:solidFill>
                  <a:srgbClr val="4D616B"/>
                </a:solidFill>
                <a:latin typeface="Source Sans Pro"/>
                <a:cs typeface="Source Sans Pro"/>
              </a:rPr>
              <a:t>- </a:t>
            </a:r>
            <a:r>
              <a:rPr lang="en-US" sz="2000" dirty="0">
                <a:solidFill>
                  <a:srgbClr val="4D616B"/>
                </a:solidFill>
                <a:latin typeface="Source Sans Pro"/>
                <a:cs typeface="Source Sans Pro"/>
              </a:rPr>
              <a:t>Makes solar available to those that don’t own a sunny </a:t>
            </a:r>
            <a:r>
              <a:rPr lang="en-US" sz="2000" dirty="0" smtClean="0">
                <a:solidFill>
                  <a:srgbClr val="4D616B"/>
                </a:solidFill>
                <a:latin typeface="Source Sans Pro"/>
                <a:cs typeface="Source Sans Pro"/>
              </a:rPr>
              <a:t>rooftop. A local solar project that shares net metering credits with members.  </a:t>
            </a:r>
          </a:p>
          <a:p>
            <a:endParaRPr lang="en-US" sz="2000" dirty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r>
              <a:rPr lang="en-US" sz="2000" dirty="0" smtClean="0">
                <a:solidFill>
                  <a:srgbClr val="4D616B"/>
                </a:solidFill>
                <a:latin typeface="Source Sans Pro"/>
                <a:cs typeface="Source Sans Pro"/>
              </a:rPr>
              <a:t>5. </a:t>
            </a:r>
            <a:r>
              <a:rPr lang="en-US" sz="2400" b="1" dirty="0">
                <a:solidFill>
                  <a:srgbClr val="4D616B"/>
                </a:solidFill>
                <a:latin typeface="Source Sans Pro"/>
                <a:cs typeface="Source Sans Pro"/>
              </a:rPr>
              <a:t>SREC</a:t>
            </a:r>
            <a:r>
              <a:rPr lang="en-US" sz="2000" dirty="0" smtClean="0">
                <a:solidFill>
                  <a:srgbClr val="4D616B"/>
                </a:solidFill>
                <a:latin typeface="Source Sans Pro"/>
                <a:cs typeface="Source Sans Pro"/>
              </a:rPr>
              <a:t> – Solar Renewable Energy Certificate. Incentive for producing 1 MWh of solar electricity.</a:t>
            </a:r>
          </a:p>
          <a:p>
            <a:endParaRPr lang="en-US" sz="1600" dirty="0" smtClean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endParaRPr lang="en-US" sz="1600" dirty="0" smtClean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endParaRPr lang="en-US" sz="1600" dirty="0" smtClean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endParaRPr lang="en-US" sz="1600" dirty="0">
              <a:solidFill>
                <a:srgbClr val="4D616B"/>
              </a:solidFill>
              <a:latin typeface="Source Sans Pro"/>
              <a:cs typeface="Source Sans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8775" y="193501"/>
            <a:ext cx="8377664" cy="791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en-US" sz="1100" kern="0" spc="90" dirty="0">
              <a:solidFill>
                <a:srgbClr val="6BA2CA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5052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001-PPT-Interior-Background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8775" y="193501"/>
            <a:ext cx="8377664" cy="791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1100" kern="0" spc="90" dirty="0" smtClean="0">
                <a:solidFill>
                  <a:srgbClr val="6BA2CA"/>
                </a:solidFill>
                <a:latin typeface="Source Sans Pro"/>
                <a:cs typeface="Source Sans Pro"/>
              </a:rPr>
              <a:t>GROWING OUR SOLAR-POWERED ECONOMY</a:t>
            </a:r>
            <a:endParaRPr lang="en-US" sz="1100" kern="0" spc="90" dirty="0">
              <a:solidFill>
                <a:srgbClr val="6BA2CA"/>
              </a:solidFill>
              <a:latin typeface="Source Sans Pro"/>
              <a:cs typeface="Source Sans Pro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8696" y="769198"/>
            <a:ext cx="7772400" cy="696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222F43"/>
                </a:solidFill>
                <a:latin typeface="Source Sans Pro"/>
                <a:cs typeface="Source Sans Pro"/>
              </a:rPr>
              <a:t>Solar is </a:t>
            </a:r>
            <a:r>
              <a:rPr lang="en-US" sz="2800" b="1" dirty="0">
                <a:solidFill>
                  <a:srgbClr val="222F43"/>
                </a:solidFill>
                <a:latin typeface="Source Sans Pro"/>
                <a:cs typeface="Source Sans Pro"/>
              </a:rPr>
              <a:t>W</a:t>
            </a:r>
            <a:r>
              <a:rPr lang="en-US" sz="2800" b="1" dirty="0" smtClean="0">
                <a:solidFill>
                  <a:srgbClr val="222F43"/>
                </a:solidFill>
                <a:latin typeface="Source Sans Pro"/>
                <a:cs typeface="Source Sans Pro"/>
              </a:rPr>
              <a:t>orking for Massachusetts</a:t>
            </a:r>
            <a:endParaRPr lang="en-US" sz="2800" b="1" i="1" dirty="0">
              <a:solidFill>
                <a:srgbClr val="222F43"/>
              </a:solidFill>
              <a:latin typeface="Source Sans Pro"/>
              <a:cs typeface="Source Sans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158" y="1672588"/>
            <a:ext cx="8697681" cy="4616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4D616B"/>
                </a:solidFill>
                <a:cs typeface="Source Sans Pro"/>
              </a:rPr>
              <a:t>Solar is delivering a wide range of economic, environmental and social benefits</a:t>
            </a:r>
          </a:p>
          <a:p>
            <a:pPr algn="ctr"/>
            <a:r>
              <a:rPr lang="en-US" sz="2000" b="1" dirty="0" smtClean="0">
                <a:solidFill>
                  <a:srgbClr val="4D616B"/>
                </a:solidFill>
                <a:cs typeface="Source Sans Pro"/>
              </a:rPr>
              <a:t> to Massachusetts communities and ratepayers</a:t>
            </a:r>
          </a:p>
          <a:p>
            <a:pPr algn="ctr"/>
            <a:endParaRPr lang="en-US" b="1" i="1" dirty="0" smtClean="0">
              <a:solidFill>
                <a:srgbClr val="4D616B"/>
              </a:solidFill>
              <a:cs typeface="Source Sans Pro"/>
            </a:endParaRPr>
          </a:p>
          <a:p>
            <a:pPr algn="ctr"/>
            <a:endParaRPr lang="en-US" sz="1600" i="1" dirty="0" smtClean="0">
              <a:solidFill>
                <a:srgbClr val="4D616B"/>
              </a:solidFill>
              <a:cs typeface="Sourc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4D616B"/>
                </a:solidFill>
                <a:cs typeface="Source Sans Pro"/>
              </a:rPr>
              <a:t>$1 </a:t>
            </a:r>
            <a:r>
              <a:rPr lang="en-US" sz="1600" dirty="0" smtClean="0">
                <a:solidFill>
                  <a:srgbClr val="4D616B"/>
                </a:solidFill>
                <a:cs typeface="Source Sans Pro"/>
              </a:rPr>
              <a:t>invested in solar yields </a:t>
            </a:r>
            <a:r>
              <a:rPr lang="en-US" sz="2000" b="1" dirty="0" smtClean="0">
                <a:solidFill>
                  <a:srgbClr val="4D616B"/>
                </a:solidFill>
                <a:cs typeface="Source Sans Pro"/>
              </a:rPr>
              <a:t>$2.20 to $2.70</a:t>
            </a:r>
          </a:p>
          <a:p>
            <a:r>
              <a:rPr lang="en-US" sz="1600" dirty="0">
                <a:solidFill>
                  <a:srgbClr val="4D616B"/>
                </a:solidFill>
                <a:cs typeface="Source Sans Pro"/>
              </a:rPr>
              <a:t> </a:t>
            </a:r>
            <a:r>
              <a:rPr lang="en-US" sz="1600" dirty="0" smtClean="0">
                <a:solidFill>
                  <a:srgbClr val="4D616B"/>
                </a:solidFill>
                <a:cs typeface="Source Sans Pro"/>
              </a:rPr>
              <a:t>      in benefits </a:t>
            </a:r>
            <a:r>
              <a:rPr lang="en-US" sz="1200" i="1" dirty="0" smtClean="0">
                <a:solidFill>
                  <a:srgbClr val="4D616B"/>
                </a:solidFill>
                <a:cs typeface="Source Sans Pro"/>
              </a:rPr>
              <a:t>(Source: Net Metering and Solar Task Force)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D616B"/>
              </a:solidFill>
              <a:cs typeface="Sourc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D616B"/>
                </a:solidFill>
                <a:cs typeface="Source Sans Pro"/>
              </a:rPr>
              <a:t>Solar supports almost </a:t>
            </a:r>
            <a:r>
              <a:rPr lang="en-US" sz="2000" b="1" dirty="0" smtClean="0">
                <a:solidFill>
                  <a:srgbClr val="4D616B"/>
                </a:solidFill>
                <a:cs typeface="Source Sans Pro"/>
              </a:rPr>
              <a:t>15,000 jobs</a:t>
            </a:r>
            <a:endParaRPr lang="en-US" sz="1600" dirty="0" smtClean="0">
              <a:solidFill>
                <a:srgbClr val="4D616B"/>
              </a:solidFill>
              <a:cs typeface="Sourc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4D616B"/>
              </a:solidFill>
              <a:cs typeface="Sourc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4D616B"/>
                </a:solidFill>
                <a:cs typeface="Source Sans Pro"/>
              </a:rPr>
              <a:t>36,000+</a:t>
            </a:r>
            <a:r>
              <a:rPr lang="en-US" sz="1600" dirty="0" smtClean="0">
                <a:solidFill>
                  <a:srgbClr val="4D616B"/>
                </a:solidFill>
                <a:cs typeface="Source Sans Pro"/>
              </a:rPr>
              <a:t> </a:t>
            </a:r>
            <a:r>
              <a:rPr lang="en-US" sz="1600" dirty="0">
                <a:solidFill>
                  <a:srgbClr val="4D616B"/>
                </a:solidFill>
                <a:cs typeface="Source Sans Pro"/>
              </a:rPr>
              <a:t>solar systems </a:t>
            </a:r>
            <a:r>
              <a:rPr lang="en-US" sz="1600" dirty="0" smtClean="0">
                <a:solidFill>
                  <a:srgbClr val="4D616B"/>
                </a:solidFill>
                <a:cs typeface="Source Sans Pro"/>
              </a:rPr>
              <a:t>installed</a:t>
            </a:r>
            <a:endParaRPr lang="en-US" sz="1600" dirty="0">
              <a:solidFill>
                <a:srgbClr val="4D616B"/>
              </a:solidFill>
              <a:cs typeface="Source Sans Pro"/>
            </a:endParaRPr>
          </a:p>
          <a:p>
            <a:pPr algn="ctr"/>
            <a:endParaRPr lang="en-US" sz="1600" i="1" dirty="0" smtClean="0">
              <a:solidFill>
                <a:srgbClr val="4D616B"/>
              </a:solidFill>
              <a:cs typeface="Sourc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D616B"/>
                </a:solidFill>
                <a:cs typeface="Source Sans Pro"/>
              </a:rPr>
              <a:t>Solar provides long-term stable, predictable </a:t>
            </a:r>
            <a:br>
              <a:rPr lang="en-US" sz="1600" dirty="0" smtClean="0">
                <a:solidFill>
                  <a:srgbClr val="4D616B"/>
                </a:solidFill>
                <a:cs typeface="Source Sans Pro"/>
              </a:rPr>
            </a:br>
            <a:r>
              <a:rPr lang="en-US" sz="1600" dirty="0" smtClean="0">
                <a:solidFill>
                  <a:srgbClr val="4D616B"/>
                </a:solidFill>
                <a:cs typeface="Source Sans Pro"/>
              </a:rPr>
              <a:t>energy costs for Massachusetts businesses, </a:t>
            </a:r>
            <a:br>
              <a:rPr lang="en-US" sz="1600" dirty="0" smtClean="0">
                <a:solidFill>
                  <a:srgbClr val="4D616B"/>
                </a:solidFill>
                <a:cs typeface="Source Sans Pro"/>
              </a:rPr>
            </a:br>
            <a:r>
              <a:rPr lang="en-US" sz="1600" dirty="0" smtClean="0">
                <a:solidFill>
                  <a:srgbClr val="4D616B"/>
                </a:solidFill>
                <a:cs typeface="Source Sans Pro"/>
              </a:rPr>
              <a:t>protecting jobs</a:t>
            </a:r>
            <a:endParaRPr lang="en-US" dirty="0" smtClean="0">
              <a:solidFill>
                <a:srgbClr val="4D616B"/>
              </a:solidFill>
              <a:cs typeface="Source Sans Pro"/>
            </a:endParaRPr>
          </a:p>
          <a:p>
            <a:endParaRPr lang="en-US" sz="1600" dirty="0" smtClean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endParaRPr lang="en-US" sz="1600" dirty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endParaRPr lang="en-US" sz="1600" dirty="0">
              <a:solidFill>
                <a:srgbClr val="4D616B"/>
              </a:solidFill>
              <a:latin typeface="Source Sans Pro"/>
              <a:cs typeface="Source Sans Pr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305" y="2941320"/>
            <a:ext cx="4017214" cy="266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001-PPT-Interior-Background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1401" y="510399"/>
            <a:ext cx="7772400" cy="696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>
                <a:solidFill>
                  <a:srgbClr val="222F43"/>
                </a:solidFill>
                <a:latin typeface="Source Sans Pro"/>
                <a:cs typeface="Source Sans Pro"/>
              </a:rPr>
              <a:t>Vocabulary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775" y="1077228"/>
            <a:ext cx="880910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4D616B"/>
                </a:solidFill>
                <a:latin typeface="Source Sans Pro"/>
                <a:cs typeface="Source Sans Pro"/>
              </a:rPr>
              <a:t>1. </a:t>
            </a:r>
            <a:r>
              <a:rPr lang="en-US" sz="2000" b="1" dirty="0">
                <a:solidFill>
                  <a:srgbClr val="4D616B"/>
                </a:solidFill>
                <a:latin typeface="Source Sans Pro"/>
                <a:cs typeface="Source Sans Pro"/>
              </a:rPr>
              <a:t>Net Metering- </a:t>
            </a:r>
            <a:r>
              <a:rPr lang="en-US" sz="1600" dirty="0">
                <a:solidFill>
                  <a:srgbClr val="4D616B"/>
                </a:solidFill>
                <a:latin typeface="Source Sans Pro"/>
                <a:cs typeface="Source Sans Pro"/>
              </a:rPr>
              <a:t>Allows solar customers to run their meters backwards and receive credit for excess solar generation. Key mechanism for encouraging development of solar.</a:t>
            </a:r>
          </a:p>
          <a:p>
            <a:endParaRPr lang="en-US" sz="1600" dirty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r>
              <a:rPr lang="en-US" sz="1600" dirty="0">
                <a:solidFill>
                  <a:srgbClr val="4D616B"/>
                </a:solidFill>
                <a:latin typeface="Source Sans Pro"/>
                <a:cs typeface="Source Sans Pro"/>
              </a:rPr>
              <a:t>2. </a:t>
            </a:r>
            <a:r>
              <a:rPr lang="en-US" sz="2000" b="1" dirty="0">
                <a:solidFill>
                  <a:srgbClr val="4D616B"/>
                </a:solidFill>
                <a:latin typeface="Source Sans Pro"/>
                <a:cs typeface="Source Sans Pro"/>
              </a:rPr>
              <a:t>Virtual Net Metering (VNM)</a:t>
            </a:r>
            <a:r>
              <a:rPr lang="en-US" sz="1600" b="1" dirty="0">
                <a:solidFill>
                  <a:srgbClr val="4D616B"/>
                </a:solidFill>
                <a:latin typeface="Source Sans Pro"/>
                <a:cs typeface="Source Sans Pro"/>
              </a:rPr>
              <a:t>- </a:t>
            </a:r>
            <a:r>
              <a:rPr lang="en-US" sz="1600" dirty="0">
                <a:solidFill>
                  <a:srgbClr val="4D616B"/>
                </a:solidFill>
                <a:latin typeface="Source Sans Pro"/>
                <a:cs typeface="Source Sans Pro"/>
              </a:rPr>
              <a:t>Allows solar owners to share net metering credits with more than one utility account. Enables equal access to solar for everyone.</a:t>
            </a:r>
          </a:p>
          <a:p>
            <a:endParaRPr lang="en-US" sz="1600" dirty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r>
              <a:rPr lang="en-US" sz="1600" dirty="0">
                <a:solidFill>
                  <a:srgbClr val="4D616B"/>
                </a:solidFill>
                <a:latin typeface="Source Sans Pro"/>
                <a:cs typeface="Source Sans Pro"/>
              </a:rPr>
              <a:t>3. </a:t>
            </a:r>
            <a:r>
              <a:rPr lang="en-US" sz="2000" b="1" dirty="0">
                <a:solidFill>
                  <a:srgbClr val="4D616B"/>
                </a:solidFill>
                <a:latin typeface="Source Sans Pro"/>
                <a:cs typeface="Source Sans Pro"/>
              </a:rPr>
              <a:t>Community Shared Solar (CSS)</a:t>
            </a:r>
            <a:r>
              <a:rPr lang="en-US" sz="1600" dirty="0">
                <a:solidFill>
                  <a:srgbClr val="4D616B"/>
                </a:solidFill>
                <a:latin typeface="Source Sans Pro"/>
                <a:cs typeface="Source Sans Pro"/>
              </a:rPr>
              <a:t>- A local solar project where people or businesses purchase net metering credits or a membership interest.  Makes solar available to those that don’t own a sunny rooftop.</a:t>
            </a:r>
          </a:p>
          <a:p>
            <a:endParaRPr lang="en-US" sz="1600" dirty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r>
              <a:rPr lang="en-US" sz="1600" dirty="0">
                <a:solidFill>
                  <a:srgbClr val="4D616B"/>
                </a:solidFill>
                <a:latin typeface="Source Sans Pro"/>
                <a:cs typeface="Source Sans Pro"/>
              </a:rPr>
              <a:t>4. </a:t>
            </a:r>
            <a:r>
              <a:rPr lang="en-US" sz="2000" b="1" dirty="0">
                <a:solidFill>
                  <a:srgbClr val="4D616B"/>
                </a:solidFill>
                <a:latin typeface="Source Sans Pro"/>
                <a:cs typeface="Source Sans Pro"/>
              </a:rPr>
              <a:t>Net Metering Caps</a:t>
            </a:r>
            <a:r>
              <a:rPr lang="en-US" sz="1600" dirty="0">
                <a:solidFill>
                  <a:srgbClr val="4D616B"/>
                </a:solidFill>
                <a:latin typeface="Source Sans Pro"/>
                <a:cs typeface="Source Sans Pro"/>
              </a:rPr>
              <a:t>-</a:t>
            </a:r>
            <a:r>
              <a:rPr lang="en-US" sz="2000" b="1" dirty="0">
                <a:solidFill>
                  <a:srgbClr val="4D616B"/>
                </a:solidFill>
                <a:latin typeface="Source Sans Pro"/>
                <a:cs typeface="Source Sans Pro"/>
              </a:rPr>
              <a:t> </a:t>
            </a:r>
            <a:r>
              <a:rPr lang="en-US" sz="1600" dirty="0">
                <a:solidFill>
                  <a:srgbClr val="4D616B"/>
                </a:solidFill>
                <a:latin typeface="Source Sans Pro"/>
                <a:cs typeface="Source Sans Pro"/>
              </a:rPr>
              <a:t>Statutory limit on net metering, divided by utility territory, and further divided into “public” and “private” caps, % cap translated into MW-limit based on peak demand</a:t>
            </a:r>
          </a:p>
          <a:p>
            <a:endParaRPr lang="en-US" sz="1600" dirty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r>
              <a:rPr lang="en-US" sz="1600" dirty="0">
                <a:solidFill>
                  <a:srgbClr val="4D616B"/>
                </a:solidFill>
                <a:latin typeface="Source Sans Pro"/>
                <a:cs typeface="Source Sans Pro"/>
              </a:rPr>
              <a:t>5. </a:t>
            </a:r>
            <a:r>
              <a:rPr lang="en-US" sz="2000" b="1" dirty="0">
                <a:solidFill>
                  <a:srgbClr val="4D616B"/>
                </a:solidFill>
                <a:latin typeface="Source Sans Pro"/>
                <a:cs typeface="Source Sans Pro"/>
              </a:rPr>
              <a:t>Federal Investment Tax Credit (ITC)</a:t>
            </a:r>
            <a:r>
              <a:rPr lang="en-US" sz="1600" dirty="0">
                <a:solidFill>
                  <a:srgbClr val="4D616B"/>
                </a:solidFill>
                <a:latin typeface="Source Sans Pro"/>
                <a:cs typeface="Source Sans Pro"/>
              </a:rPr>
              <a:t>-</a:t>
            </a:r>
            <a:r>
              <a:rPr lang="en-US" sz="2000" b="1" dirty="0">
                <a:solidFill>
                  <a:srgbClr val="4D616B"/>
                </a:solidFill>
                <a:latin typeface="Source Sans Pro"/>
                <a:cs typeface="Source Sans Pro"/>
              </a:rPr>
              <a:t> </a:t>
            </a:r>
            <a:r>
              <a:rPr lang="en-US" sz="1600" dirty="0">
                <a:solidFill>
                  <a:srgbClr val="4D616B"/>
                </a:solidFill>
                <a:latin typeface="Source Sans Pro"/>
                <a:cs typeface="Source Sans Pro"/>
              </a:rPr>
              <a:t>30% tax credit for solar systems. Expires December 31, 2016 for residential solar, decreases to 10% for commercial solar.</a:t>
            </a:r>
          </a:p>
          <a:p>
            <a:endParaRPr lang="en-US" sz="1600" dirty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r>
              <a:rPr lang="en-US" sz="1600" dirty="0">
                <a:solidFill>
                  <a:srgbClr val="4D616B"/>
                </a:solidFill>
                <a:latin typeface="Source Sans Pro"/>
                <a:cs typeface="Source Sans Pro"/>
              </a:rPr>
              <a:t>6. </a:t>
            </a:r>
          </a:p>
          <a:p>
            <a:endParaRPr lang="en-US" sz="1600" dirty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endParaRPr lang="en-US" sz="1600" dirty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endParaRPr lang="en-US" sz="1600" dirty="0">
              <a:solidFill>
                <a:srgbClr val="4D616B"/>
              </a:solidFill>
              <a:latin typeface="Source Sans Pro"/>
              <a:cs typeface="Source Sans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8775" y="193501"/>
            <a:ext cx="8377664" cy="791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1100" kern="0" spc="90" dirty="0">
                <a:solidFill>
                  <a:srgbClr val="6BA2CA"/>
                </a:solidFill>
                <a:latin typeface="Source Sans Pro"/>
                <a:cs typeface="Source Sans Pro"/>
              </a:rPr>
              <a:t>GROWING OUR SOLAR-POWERED ECONOMY</a:t>
            </a:r>
          </a:p>
        </p:txBody>
      </p:sp>
      <p:pic>
        <p:nvPicPr>
          <p:cNvPr id="6" name="Picture 5" descr="MAS001-PPT-Interior-Background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277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14499" y="380235"/>
            <a:ext cx="8197652" cy="696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222F43"/>
                </a:solidFill>
                <a:latin typeface="Source Sans Pro"/>
                <a:cs typeface="Source Sans Pro"/>
              </a:rPr>
              <a:t>Solar Compensation in MA</a:t>
            </a:r>
            <a:endParaRPr lang="en-US" sz="2800" b="1" dirty="0">
              <a:solidFill>
                <a:srgbClr val="222F43"/>
              </a:solidFill>
              <a:latin typeface="Source Sans Pro"/>
              <a:cs typeface="Source Sans Pro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1175" y="183954"/>
            <a:ext cx="8377664" cy="791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1100" kern="0" spc="90" dirty="0">
                <a:solidFill>
                  <a:srgbClr val="6BA2CA"/>
                </a:solidFill>
                <a:latin typeface="Source Sans Pro"/>
                <a:cs typeface="Source Sans Pro"/>
              </a:rPr>
              <a:t>GROWING OUR SOLAR-POWERED ECONOMY</a:t>
            </a:r>
          </a:p>
        </p:txBody>
      </p:sp>
      <p:sp>
        <p:nvSpPr>
          <p:cNvPr id="12" name="Content Placeholder 7"/>
          <p:cNvSpPr>
            <a:spLocks noGrp="1"/>
          </p:cNvSpPr>
          <p:nvPr/>
        </p:nvSpPr>
        <p:spPr>
          <a:xfrm>
            <a:off x="361174" y="1111322"/>
            <a:ext cx="8516125" cy="4070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200"/>
              </a:spcBef>
              <a:buFont typeface="Arial"/>
              <a:buChar char="•"/>
              <a:defRPr sz="3200" kern="1200">
                <a:solidFill>
                  <a:srgbClr val="666261"/>
                </a:solidFill>
                <a:latin typeface="Arial"/>
                <a:ea typeface="+mn-ea"/>
                <a:cs typeface="Arial"/>
              </a:defRPr>
            </a:lvl1pPr>
            <a:lvl2pPr marL="742950" indent="-342900" algn="l" defTabSz="457200" rtl="0" eaLnBrk="1" latinLnBrk="0" hangingPunct="1">
              <a:spcBef>
                <a:spcPts val="1200"/>
              </a:spcBef>
              <a:buFont typeface="Arial"/>
              <a:buChar char="•"/>
              <a:defRPr sz="2800" kern="1200">
                <a:solidFill>
                  <a:srgbClr val="66626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6626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u="sng" dirty="0">
                <a:solidFill>
                  <a:schemeClr val="tx2"/>
                </a:solidFill>
                <a:latin typeface="+mn-lt"/>
              </a:rPr>
              <a:t>Net metering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latin typeface="+mn-lt"/>
              </a:rPr>
              <a:t>Compensation for every kWh of electricity delivered to grid;</a:t>
            </a:r>
            <a:r>
              <a:rPr lang="en-US" sz="1600" b="1" dirty="0">
                <a:solidFill>
                  <a:schemeClr val="tx2"/>
                </a:solidFill>
                <a:latin typeface="+mn-lt"/>
              </a:rPr>
              <a:t> NOT 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a subsidy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latin typeface="+mn-lt"/>
              </a:rPr>
              <a:t>Payment in the form of a credit on a utility electricity account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latin typeface="+mn-lt"/>
              </a:rPr>
              <a:t>Net metering “capped” by legislature for projects over a certain size</a:t>
            </a:r>
          </a:p>
          <a:p>
            <a:pPr marL="0" lvl="0" indent="0">
              <a:buNone/>
            </a:pPr>
            <a:endParaRPr lang="en-US" sz="400" b="1" u="sng" dirty="0">
              <a:solidFill>
                <a:schemeClr val="tx2"/>
              </a:solidFill>
              <a:latin typeface="+mn-lt"/>
            </a:endParaRPr>
          </a:p>
          <a:p>
            <a:pPr marL="0" lvl="0" indent="0">
              <a:buNone/>
            </a:pPr>
            <a:endParaRPr lang="en-US" sz="400" b="1" u="sng" dirty="0">
              <a:solidFill>
                <a:schemeClr val="tx2"/>
              </a:solidFill>
              <a:latin typeface="+mn-lt"/>
            </a:endParaRPr>
          </a:p>
          <a:p>
            <a:pPr marL="0" lvl="0" indent="0">
              <a:buNone/>
            </a:pPr>
            <a:r>
              <a:rPr lang="en-US" sz="1800" b="1" u="sng" dirty="0">
                <a:solidFill>
                  <a:schemeClr val="tx2"/>
                </a:solidFill>
                <a:latin typeface="+mn-lt"/>
              </a:rPr>
              <a:t>Solar Incentive – Solar Renewable Energy Certificates (SRECs)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latin typeface="+mn-lt"/>
              </a:rPr>
              <a:t>Incentive for delivering environmental and societal benefits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latin typeface="+mn-lt"/>
              </a:rPr>
              <a:t>Designed to support goal of 1600 MW; no capacity remaining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latin typeface="+mn-lt"/>
              </a:rPr>
              <a:t>1 MWh of solar electricity equals 1 SREC. Value of SREC depends on SREC factor.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latin typeface="+mn-lt"/>
              </a:rPr>
              <a:t>Taxable income, if the SREC is sold to another party</a:t>
            </a:r>
          </a:p>
        </p:txBody>
      </p:sp>
      <p:sp>
        <p:nvSpPr>
          <p:cNvPr id="2" name="Rectangle 1"/>
          <p:cNvSpPr/>
          <p:nvPr/>
        </p:nvSpPr>
        <p:spPr>
          <a:xfrm>
            <a:off x="208723" y="1066800"/>
            <a:ext cx="8729641" cy="1829425"/>
          </a:xfrm>
          <a:prstGeom prst="rect">
            <a:avLst/>
          </a:prstGeom>
          <a:noFill/>
          <a:ln>
            <a:solidFill>
              <a:srgbClr val="222F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8723" y="3125042"/>
            <a:ext cx="8729641" cy="2056341"/>
          </a:xfrm>
          <a:prstGeom prst="rect">
            <a:avLst/>
          </a:prstGeom>
          <a:noFill/>
          <a:ln>
            <a:solidFill>
              <a:srgbClr val="222F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001-PPT-Interior-Background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8775" y="391221"/>
            <a:ext cx="8767585" cy="696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222F43"/>
                </a:solidFill>
                <a:latin typeface="Source Sans Pro"/>
                <a:cs typeface="Source Sans Pro"/>
              </a:rPr>
              <a:t>Solar benefits </a:t>
            </a:r>
            <a:r>
              <a:rPr lang="en-US" sz="2800" b="1" i="1" dirty="0" smtClean="0">
                <a:solidFill>
                  <a:srgbClr val="222F43"/>
                </a:solidFill>
                <a:latin typeface="Source Sans Pro"/>
                <a:cs typeface="Source Sans Pro"/>
              </a:rPr>
              <a:t>all</a:t>
            </a:r>
            <a:r>
              <a:rPr lang="en-US" sz="2800" b="1" dirty="0" smtClean="0">
                <a:solidFill>
                  <a:srgbClr val="222F43"/>
                </a:solidFill>
                <a:latin typeface="Source Sans Pro"/>
                <a:cs typeface="Source Sans Pro"/>
              </a:rPr>
              <a:t> ratepayers, not just those with solar</a:t>
            </a:r>
          </a:p>
          <a:p>
            <a:pPr algn="l">
              <a:lnSpc>
                <a:spcPct val="90000"/>
              </a:lnSpc>
            </a:pPr>
            <a:endParaRPr lang="en-US" sz="2800" b="1" dirty="0">
              <a:solidFill>
                <a:srgbClr val="222F43"/>
              </a:solidFill>
              <a:latin typeface="Source Sans Pro"/>
              <a:cs typeface="Source Sans Pro"/>
            </a:endParaRPr>
          </a:p>
          <a:p>
            <a:pPr algn="l">
              <a:lnSpc>
                <a:spcPct val="90000"/>
              </a:lnSpc>
            </a:pPr>
            <a:endParaRPr lang="en-US" sz="2800" b="1" dirty="0">
              <a:solidFill>
                <a:srgbClr val="222F43"/>
              </a:solidFill>
              <a:latin typeface="Source Sans Pro"/>
              <a:cs typeface="Source Sans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434" y="1715036"/>
            <a:ext cx="79981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</a:pPr>
            <a:endParaRPr lang="en-US" sz="1600" dirty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pPr marL="342900" indent="-342900">
              <a:spcBef>
                <a:spcPts val="1200"/>
              </a:spcBef>
              <a:buAutoNum type="arabicPeriod"/>
            </a:pPr>
            <a:endParaRPr lang="en-US" sz="1600" dirty="0" smtClean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pPr marL="342900" indent="-342900">
              <a:buAutoNum type="arabicPeriod"/>
            </a:pPr>
            <a:endParaRPr lang="en-US" sz="1600" dirty="0">
              <a:solidFill>
                <a:srgbClr val="4D616B"/>
              </a:solidFill>
              <a:latin typeface="Source Sans Pro"/>
              <a:cs typeface="Source Sans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8775" y="193501"/>
            <a:ext cx="8377664" cy="791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1100" kern="0" spc="90" dirty="0" smtClean="0">
                <a:solidFill>
                  <a:srgbClr val="6BA2CA"/>
                </a:solidFill>
                <a:latin typeface="Source Sans Pro"/>
                <a:cs typeface="Source Sans Pro"/>
              </a:rPr>
              <a:t>GROWING OUR SOLAR-POWERED ECONOMY</a:t>
            </a:r>
            <a:endParaRPr lang="en-US" sz="1100" kern="0" spc="90" dirty="0">
              <a:solidFill>
                <a:srgbClr val="6BA2CA"/>
              </a:solidFill>
              <a:latin typeface="Source Sans Pro"/>
              <a:cs typeface="Source Sans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971" y="985024"/>
            <a:ext cx="6099192" cy="45608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4127" y="5542775"/>
            <a:ext cx="729664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Source Sans Pro" panose="020B0503030403020204" pitchFamily="34" charset="0"/>
              </a:rPr>
              <a:t>The Commonwealth </a:t>
            </a:r>
            <a:r>
              <a:rPr lang="en-US" sz="1400" b="1" dirty="0">
                <a:latin typeface="Source Sans Pro" panose="020B0503030403020204" pitchFamily="34" charset="0"/>
              </a:rPr>
              <a:t>at-large receives a total of $10.2 billion in net benefits from solar compared to net costs of $4.5 billion </a:t>
            </a:r>
            <a:r>
              <a:rPr lang="en-US" sz="1400" i="1" dirty="0">
                <a:latin typeface="Source Sans Pro" panose="020B0503030403020204" pitchFamily="34" charset="0"/>
              </a:rPr>
              <a:t>(Source:  NMSTF </a:t>
            </a:r>
            <a:r>
              <a:rPr lang="en-US" sz="1400" i="1" dirty="0">
                <a:latin typeface="Source Sans Pro" panose="020B0503030403020204" pitchFamily="34" charset="0"/>
                <a:hlinkClick r:id="rId5"/>
              </a:rPr>
              <a:t>report</a:t>
            </a:r>
            <a:r>
              <a:rPr lang="en-US" sz="1400" i="1" dirty="0">
                <a:latin typeface="Source Sans Pro" panose="020B0503030403020204" pitchFamily="34" charset="0"/>
              </a:rPr>
              <a:t>, </a:t>
            </a:r>
            <a:r>
              <a:rPr lang="en-US" sz="1400" i="1" dirty="0" err="1">
                <a:latin typeface="Source Sans Pro" panose="020B0503030403020204" pitchFamily="34" charset="0"/>
              </a:rPr>
              <a:t>pg</a:t>
            </a:r>
            <a:r>
              <a:rPr lang="en-US" sz="1400" i="1" dirty="0">
                <a:latin typeface="Source Sans Pro" panose="020B0503030403020204" pitchFamily="34" charset="0"/>
              </a:rPr>
              <a:t> 195)</a:t>
            </a:r>
          </a:p>
        </p:txBody>
      </p:sp>
    </p:spTree>
    <p:extLst>
      <p:ext uri="{BB962C8B-B14F-4D97-AF65-F5344CB8AC3E}">
        <p14:creationId xmlns:p14="http://schemas.microsoft.com/office/powerpoint/2010/main" val="241451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001-PPT-Interior-Background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1401" y="510399"/>
            <a:ext cx="7772400" cy="696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222F43"/>
                </a:solidFill>
                <a:latin typeface="Source Sans Pro"/>
                <a:cs typeface="Source Sans Pro"/>
              </a:rPr>
              <a:t>Vocabulary</a:t>
            </a:r>
            <a:endParaRPr lang="en-US" sz="2800" b="1" dirty="0">
              <a:solidFill>
                <a:srgbClr val="222F43"/>
              </a:solidFill>
              <a:latin typeface="Source Sans Pro"/>
              <a:cs typeface="Source Sans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775" y="1077228"/>
            <a:ext cx="880910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D616B"/>
                </a:solidFill>
                <a:latin typeface="Source Sans Pro"/>
                <a:cs typeface="Source Sans Pro"/>
              </a:rPr>
              <a:t>1. </a:t>
            </a:r>
            <a:r>
              <a:rPr lang="en-US" sz="2000" b="1" dirty="0" smtClean="0">
                <a:solidFill>
                  <a:srgbClr val="4D616B"/>
                </a:solidFill>
                <a:latin typeface="Source Sans Pro"/>
                <a:cs typeface="Source Sans Pro"/>
              </a:rPr>
              <a:t>Net </a:t>
            </a:r>
            <a:r>
              <a:rPr lang="en-US" sz="2000" b="1" dirty="0">
                <a:solidFill>
                  <a:srgbClr val="4D616B"/>
                </a:solidFill>
                <a:latin typeface="Source Sans Pro"/>
                <a:cs typeface="Source Sans Pro"/>
              </a:rPr>
              <a:t>M</a:t>
            </a:r>
            <a:r>
              <a:rPr lang="en-US" sz="2000" b="1" dirty="0" smtClean="0">
                <a:solidFill>
                  <a:srgbClr val="4D616B"/>
                </a:solidFill>
                <a:latin typeface="Source Sans Pro"/>
                <a:cs typeface="Source Sans Pro"/>
              </a:rPr>
              <a:t>etering- </a:t>
            </a:r>
            <a:r>
              <a:rPr lang="en-US" sz="1600" dirty="0" smtClean="0">
                <a:solidFill>
                  <a:srgbClr val="4D616B"/>
                </a:solidFill>
                <a:latin typeface="Source Sans Pro"/>
                <a:cs typeface="Source Sans Pro"/>
              </a:rPr>
              <a:t>Allows solar customers to run their meters backwards and receive credit for excess solar generation. Key mechanism for encouraging development of solar.</a:t>
            </a:r>
          </a:p>
          <a:p>
            <a:endParaRPr lang="en-US" sz="1600" dirty="0" smtClean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r>
              <a:rPr lang="en-US" sz="1600" dirty="0" smtClean="0">
                <a:solidFill>
                  <a:srgbClr val="4D616B"/>
                </a:solidFill>
                <a:latin typeface="Source Sans Pro"/>
                <a:cs typeface="Source Sans Pro"/>
              </a:rPr>
              <a:t>2. </a:t>
            </a:r>
            <a:r>
              <a:rPr lang="en-US" sz="2000" b="1" dirty="0" smtClean="0">
                <a:solidFill>
                  <a:srgbClr val="4D616B"/>
                </a:solidFill>
                <a:latin typeface="Source Sans Pro"/>
                <a:cs typeface="Source Sans Pro"/>
              </a:rPr>
              <a:t>Virtual Net </a:t>
            </a:r>
            <a:r>
              <a:rPr lang="en-US" sz="2000" b="1" dirty="0">
                <a:solidFill>
                  <a:srgbClr val="4D616B"/>
                </a:solidFill>
                <a:latin typeface="Source Sans Pro"/>
                <a:cs typeface="Source Sans Pro"/>
              </a:rPr>
              <a:t>M</a:t>
            </a:r>
            <a:r>
              <a:rPr lang="en-US" sz="2000" b="1" dirty="0" smtClean="0">
                <a:solidFill>
                  <a:srgbClr val="4D616B"/>
                </a:solidFill>
                <a:latin typeface="Source Sans Pro"/>
                <a:cs typeface="Source Sans Pro"/>
              </a:rPr>
              <a:t>etering (VNM)</a:t>
            </a:r>
            <a:r>
              <a:rPr lang="en-US" sz="1600" b="1" dirty="0" smtClean="0">
                <a:solidFill>
                  <a:srgbClr val="4D616B"/>
                </a:solidFill>
                <a:latin typeface="Source Sans Pro"/>
                <a:cs typeface="Source Sans Pro"/>
              </a:rPr>
              <a:t>- </a:t>
            </a:r>
            <a:r>
              <a:rPr lang="en-US" sz="1600" dirty="0" smtClean="0">
                <a:solidFill>
                  <a:srgbClr val="4D616B"/>
                </a:solidFill>
                <a:latin typeface="Source Sans Pro"/>
                <a:cs typeface="Source Sans Pro"/>
              </a:rPr>
              <a:t>Allows solar owners to share net metering credits with more than one utility account. Enables equal access to solar for everyone.</a:t>
            </a:r>
          </a:p>
          <a:p>
            <a:endParaRPr lang="en-US" sz="1600" dirty="0" smtClean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r>
              <a:rPr lang="en-US" sz="1600" dirty="0" smtClean="0">
                <a:solidFill>
                  <a:srgbClr val="4D616B"/>
                </a:solidFill>
                <a:latin typeface="Source Sans Pro"/>
                <a:cs typeface="Source Sans Pro"/>
              </a:rPr>
              <a:t>3. </a:t>
            </a:r>
            <a:r>
              <a:rPr lang="en-US" sz="2000" b="1" dirty="0" smtClean="0">
                <a:solidFill>
                  <a:srgbClr val="4D616B"/>
                </a:solidFill>
                <a:latin typeface="Source Sans Pro"/>
                <a:cs typeface="Source Sans Pro"/>
              </a:rPr>
              <a:t>Community Shared </a:t>
            </a:r>
            <a:r>
              <a:rPr lang="en-US" sz="2000" b="1" dirty="0">
                <a:solidFill>
                  <a:srgbClr val="4D616B"/>
                </a:solidFill>
                <a:latin typeface="Source Sans Pro"/>
                <a:cs typeface="Source Sans Pro"/>
              </a:rPr>
              <a:t>S</a:t>
            </a:r>
            <a:r>
              <a:rPr lang="en-US" sz="2000" b="1" dirty="0" smtClean="0">
                <a:solidFill>
                  <a:srgbClr val="4D616B"/>
                </a:solidFill>
                <a:latin typeface="Source Sans Pro"/>
                <a:cs typeface="Source Sans Pro"/>
              </a:rPr>
              <a:t>olar (CSS)</a:t>
            </a:r>
            <a:r>
              <a:rPr lang="en-US" sz="1600" dirty="0" smtClean="0">
                <a:solidFill>
                  <a:srgbClr val="4D616B"/>
                </a:solidFill>
                <a:latin typeface="Source Sans Pro"/>
                <a:cs typeface="Source Sans Pro"/>
              </a:rPr>
              <a:t>- A local solar project where people or businesses purchase net metering credits or a membership interest.  Makes solar available to those that don’t own a sunny rooftop.</a:t>
            </a:r>
          </a:p>
          <a:p>
            <a:endParaRPr lang="en-US" sz="1600" dirty="0" smtClean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r>
              <a:rPr lang="en-US" sz="1600" dirty="0">
                <a:solidFill>
                  <a:srgbClr val="4D616B"/>
                </a:solidFill>
                <a:latin typeface="Source Sans Pro"/>
                <a:cs typeface="Source Sans Pro"/>
              </a:rPr>
              <a:t>4</a:t>
            </a:r>
            <a:r>
              <a:rPr lang="en-US" sz="1600" dirty="0" smtClean="0">
                <a:solidFill>
                  <a:srgbClr val="4D616B"/>
                </a:solidFill>
                <a:latin typeface="Source Sans Pro"/>
                <a:cs typeface="Source Sans Pro"/>
              </a:rPr>
              <a:t>. </a:t>
            </a:r>
            <a:r>
              <a:rPr lang="en-US" sz="2000" b="1" dirty="0" smtClean="0">
                <a:solidFill>
                  <a:srgbClr val="4D616B"/>
                </a:solidFill>
                <a:latin typeface="Source Sans Pro"/>
                <a:cs typeface="Source Sans Pro"/>
              </a:rPr>
              <a:t>Net Metering </a:t>
            </a:r>
            <a:r>
              <a:rPr lang="en-US" sz="2000" b="1" dirty="0">
                <a:solidFill>
                  <a:srgbClr val="4D616B"/>
                </a:solidFill>
                <a:latin typeface="Source Sans Pro"/>
                <a:cs typeface="Source Sans Pro"/>
              </a:rPr>
              <a:t>C</a:t>
            </a:r>
            <a:r>
              <a:rPr lang="en-US" sz="2000" b="1" dirty="0" smtClean="0">
                <a:solidFill>
                  <a:srgbClr val="4D616B"/>
                </a:solidFill>
                <a:latin typeface="Source Sans Pro"/>
                <a:cs typeface="Source Sans Pro"/>
              </a:rPr>
              <a:t>aps</a:t>
            </a:r>
            <a:r>
              <a:rPr lang="en-US" sz="1600" dirty="0" smtClean="0">
                <a:solidFill>
                  <a:srgbClr val="4D616B"/>
                </a:solidFill>
                <a:latin typeface="Source Sans Pro"/>
                <a:cs typeface="Source Sans Pro"/>
              </a:rPr>
              <a:t>-</a:t>
            </a:r>
            <a:r>
              <a:rPr lang="en-US" sz="2000" b="1" dirty="0" smtClean="0">
                <a:solidFill>
                  <a:srgbClr val="4D616B"/>
                </a:solidFill>
                <a:latin typeface="Source Sans Pro"/>
                <a:cs typeface="Source Sans Pro"/>
              </a:rPr>
              <a:t> </a:t>
            </a:r>
            <a:r>
              <a:rPr lang="en-US" sz="1600" dirty="0" smtClean="0">
                <a:solidFill>
                  <a:srgbClr val="4D616B"/>
                </a:solidFill>
                <a:latin typeface="Source Sans Pro"/>
                <a:cs typeface="Source Sans Pro"/>
              </a:rPr>
              <a:t>Statutory limit on net metering, divided by utility territory, and further divided into “public” and “private” caps, % cap translated into MW-limit based on peak demand</a:t>
            </a:r>
          </a:p>
          <a:p>
            <a:endParaRPr lang="en-US" sz="1600" dirty="0" smtClean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r>
              <a:rPr lang="en-US" sz="1600" dirty="0">
                <a:solidFill>
                  <a:srgbClr val="4D616B"/>
                </a:solidFill>
                <a:latin typeface="Source Sans Pro"/>
                <a:cs typeface="Source Sans Pro"/>
              </a:rPr>
              <a:t>5</a:t>
            </a:r>
            <a:r>
              <a:rPr lang="en-US" sz="1600" dirty="0" smtClean="0">
                <a:solidFill>
                  <a:srgbClr val="4D616B"/>
                </a:solidFill>
                <a:latin typeface="Source Sans Pro"/>
                <a:cs typeface="Source Sans Pro"/>
              </a:rPr>
              <a:t>. </a:t>
            </a:r>
            <a:r>
              <a:rPr lang="en-US" sz="2000" b="1" dirty="0" smtClean="0">
                <a:solidFill>
                  <a:srgbClr val="4D616B"/>
                </a:solidFill>
                <a:latin typeface="Source Sans Pro"/>
                <a:cs typeface="Source Sans Pro"/>
              </a:rPr>
              <a:t>Federal Investment Tax Credit (ITC)</a:t>
            </a:r>
            <a:r>
              <a:rPr lang="en-US" sz="1600" dirty="0" smtClean="0">
                <a:solidFill>
                  <a:srgbClr val="4D616B"/>
                </a:solidFill>
                <a:latin typeface="Source Sans Pro"/>
                <a:cs typeface="Source Sans Pro"/>
              </a:rPr>
              <a:t>-</a:t>
            </a:r>
            <a:r>
              <a:rPr lang="en-US" sz="2000" b="1" dirty="0" smtClean="0">
                <a:solidFill>
                  <a:srgbClr val="4D616B"/>
                </a:solidFill>
                <a:latin typeface="Source Sans Pro"/>
                <a:cs typeface="Source Sans Pro"/>
              </a:rPr>
              <a:t> </a:t>
            </a:r>
            <a:r>
              <a:rPr lang="en-US" sz="1600" dirty="0" smtClean="0">
                <a:solidFill>
                  <a:srgbClr val="4D616B"/>
                </a:solidFill>
                <a:latin typeface="Source Sans Pro"/>
                <a:cs typeface="Source Sans Pro"/>
              </a:rPr>
              <a:t>30% tax credit for solar systems. Expires December 31, 2016 for residential solar, decreases to 10% for commercial solar.</a:t>
            </a:r>
          </a:p>
          <a:p>
            <a:endParaRPr lang="en-US" sz="1600" dirty="0" smtClean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r>
              <a:rPr lang="en-US" sz="1600" dirty="0">
                <a:solidFill>
                  <a:srgbClr val="4D616B"/>
                </a:solidFill>
                <a:latin typeface="Source Sans Pro"/>
                <a:cs typeface="Source Sans Pro"/>
              </a:rPr>
              <a:t>6</a:t>
            </a:r>
            <a:r>
              <a:rPr lang="en-US" sz="1600" dirty="0" smtClean="0">
                <a:solidFill>
                  <a:srgbClr val="4D616B"/>
                </a:solidFill>
                <a:latin typeface="Source Sans Pro"/>
                <a:cs typeface="Source Sans Pro"/>
              </a:rPr>
              <a:t>. </a:t>
            </a:r>
            <a:endParaRPr lang="en-US" sz="1600" dirty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endParaRPr lang="en-US" sz="1600" dirty="0" smtClean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endParaRPr lang="en-US" sz="1600" dirty="0" smtClean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endParaRPr lang="en-US" sz="1600" dirty="0">
              <a:solidFill>
                <a:srgbClr val="4D616B"/>
              </a:solidFill>
              <a:latin typeface="Source Sans Pro"/>
              <a:cs typeface="Source Sans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8775" y="193501"/>
            <a:ext cx="8377664" cy="791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1100" kern="0" spc="90" dirty="0" smtClean="0">
                <a:solidFill>
                  <a:srgbClr val="6BA2CA"/>
                </a:solidFill>
                <a:latin typeface="Source Sans Pro"/>
                <a:cs typeface="Source Sans Pro"/>
              </a:rPr>
              <a:t>GROWING OUR SOLAR-POWERED ECONOMY</a:t>
            </a:r>
            <a:endParaRPr lang="en-US" sz="1100" kern="0" spc="90" dirty="0">
              <a:solidFill>
                <a:srgbClr val="6BA2CA"/>
              </a:solidFill>
              <a:latin typeface="Source Sans Pro"/>
              <a:cs typeface="Source Sans Pro"/>
            </a:endParaRPr>
          </a:p>
        </p:txBody>
      </p:sp>
      <p:pic>
        <p:nvPicPr>
          <p:cNvPr id="6" name="Picture 5" descr="MAS001-PPT-Interior-Background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6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14499" y="878566"/>
            <a:ext cx="8197652" cy="696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222F43"/>
                </a:solidFill>
                <a:latin typeface="Source Sans Pro"/>
                <a:cs typeface="Source Sans Pro"/>
              </a:rPr>
              <a:t>Solar Power </a:t>
            </a:r>
            <a:r>
              <a:rPr lang="en-US" sz="2800" b="1" dirty="0">
                <a:solidFill>
                  <a:srgbClr val="222F43"/>
                </a:solidFill>
                <a:latin typeface="Source Sans Pro"/>
                <a:cs typeface="Source Sans Pro"/>
              </a:rPr>
              <a:t>is Stalled in Massachusetts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1175" y="183954"/>
            <a:ext cx="8377664" cy="791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1100" kern="0" spc="90" dirty="0" smtClean="0">
                <a:solidFill>
                  <a:srgbClr val="6BA2CA"/>
                </a:solidFill>
                <a:latin typeface="Source Sans Pro"/>
                <a:cs typeface="Source Sans Pro"/>
              </a:rPr>
              <a:t>GROWING OUR SOLAR-POWERED ECONOMY</a:t>
            </a:r>
            <a:endParaRPr lang="en-US" sz="1100" kern="0" spc="90" dirty="0">
              <a:solidFill>
                <a:srgbClr val="6BA2CA"/>
              </a:solidFill>
              <a:latin typeface="Source Sans Pro"/>
              <a:cs typeface="Source Sans Pro"/>
            </a:endParaRPr>
          </a:p>
        </p:txBody>
      </p:sp>
      <p:sp>
        <p:nvSpPr>
          <p:cNvPr id="12" name="Content Placeholder 7"/>
          <p:cNvSpPr>
            <a:spLocks noGrp="1"/>
          </p:cNvSpPr>
          <p:nvPr/>
        </p:nvSpPr>
        <p:spPr>
          <a:xfrm>
            <a:off x="380541" y="1615730"/>
            <a:ext cx="4476302" cy="4373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200"/>
              </a:spcBef>
              <a:buFont typeface="Arial"/>
              <a:buChar char="•"/>
              <a:defRPr sz="3200" kern="1200">
                <a:solidFill>
                  <a:srgbClr val="666261"/>
                </a:solidFill>
                <a:latin typeface="Arial"/>
                <a:ea typeface="+mn-ea"/>
                <a:cs typeface="Arial"/>
              </a:defRPr>
            </a:lvl1pPr>
            <a:lvl2pPr marL="742950" indent="-342900" algn="l" defTabSz="457200" rtl="0" eaLnBrk="1" latinLnBrk="0" hangingPunct="1">
              <a:spcBef>
                <a:spcPts val="1200"/>
              </a:spcBef>
              <a:buFont typeface="Arial"/>
              <a:buChar char="•"/>
              <a:defRPr sz="2800" kern="1200">
                <a:solidFill>
                  <a:srgbClr val="66626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6626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rgbClr val="4D616B"/>
                </a:solidFill>
                <a:latin typeface="Source Sans Pro"/>
                <a:cs typeface="Source Sans Pro"/>
              </a:rPr>
              <a:t>Why?</a:t>
            </a:r>
          </a:p>
          <a:p>
            <a:r>
              <a:rPr lang="en-US" sz="1800" dirty="0" smtClean="0">
                <a:solidFill>
                  <a:srgbClr val="4D616B"/>
                </a:solidFill>
                <a:latin typeface="Source Sans Pro"/>
                <a:cs typeface="Source Sans Pro"/>
              </a:rPr>
              <a:t>Solar projects on hold for over a year in 175 communities </a:t>
            </a:r>
            <a:r>
              <a:rPr lang="en-US" sz="1600" i="1" dirty="0" smtClean="0">
                <a:solidFill>
                  <a:srgbClr val="4D616B"/>
                </a:solidFill>
                <a:latin typeface="Source Sans Pro"/>
                <a:cs typeface="Source Sans Pro"/>
              </a:rPr>
              <a:t>(Note: small solar exempted)</a:t>
            </a:r>
          </a:p>
          <a:p>
            <a:r>
              <a:rPr lang="en-US" sz="1800" dirty="0" smtClean="0">
                <a:solidFill>
                  <a:srgbClr val="4D616B"/>
                </a:solidFill>
                <a:latin typeface="Source Sans Pro"/>
                <a:cs typeface="Source Sans Pro"/>
              </a:rPr>
              <a:t>43 MW of Solar projects currently on hold </a:t>
            </a:r>
          </a:p>
          <a:p>
            <a:r>
              <a:rPr lang="en-US" sz="1800" dirty="0" smtClean="0">
                <a:solidFill>
                  <a:srgbClr val="4D616B"/>
                </a:solidFill>
                <a:latin typeface="Source Sans Pro"/>
                <a:cs typeface="Source Sans Pro"/>
              </a:rPr>
              <a:t>Over $100 million of projects on hold</a:t>
            </a:r>
            <a:endParaRPr lang="en-US" sz="1200" dirty="0" smtClean="0">
              <a:solidFill>
                <a:srgbClr val="4D616B"/>
              </a:solidFill>
              <a:latin typeface="Source Sans Pro" panose="020B0503030403020204" pitchFamily="34" charset="0"/>
            </a:endParaRPr>
          </a:p>
          <a:p>
            <a:r>
              <a:rPr lang="en-US" sz="1800" dirty="0" smtClean="0">
                <a:solidFill>
                  <a:srgbClr val="4D616B"/>
                </a:solidFill>
                <a:latin typeface="Source Sans Pro"/>
                <a:cs typeface="Source Sans Pro"/>
              </a:rPr>
              <a:t>Net Metering rates cut for low-income and Community Shared Solar </a:t>
            </a:r>
          </a:p>
          <a:p>
            <a:r>
              <a:rPr lang="en-US" sz="1800" dirty="0" smtClean="0">
                <a:solidFill>
                  <a:srgbClr val="4D616B"/>
                </a:solidFill>
                <a:latin typeface="Source Sans Pro"/>
                <a:cs typeface="Source Sans Pro"/>
              </a:rPr>
              <a:t>SREC II program closed for 2017 projects. </a:t>
            </a:r>
          </a:p>
          <a:p>
            <a:r>
              <a:rPr lang="en-US" sz="1800" dirty="0" smtClean="0">
                <a:solidFill>
                  <a:srgbClr val="4D616B"/>
                </a:solidFill>
                <a:latin typeface="Source Sans Pro"/>
                <a:cs typeface="Source Sans Pro"/>
              </a:rPr>
              <a:t>SREC III rates are uncertain. </a:t>
            </a:r>
          </a:p>
          <a:p>
            <a:r>
              <a:rPr lang="en-US" sz="1800" dirty="0" smtClean="0">
                <a:solidFill>
                  <a:srgbClr val="4D616B"/>
                </a:solidFill>
                <a:latin typeface="Source Sans Pro"/>
                <a:cs typeface="Source Sans Pro"/>
              </a:rPr>
              <a:t>Undefined Minimum Charges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1801017"/>
            <a:ext cx="3816319" cy="38163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54399" y="5617336"/>
            <a:ext cx="6908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Source Sans Pro"/>
                <a:cs typeface="Source Sans Pro"/>
              </a:rPr>
              <a:t>Caps hit in National Grid territories</a:t>
            </a:r>
          </a:p>
        </p:txBody>
      </p:sp>
    </p:spTree>
    <p:extLst>
      <p:ext uri="{BB962C8B-B14F-4D97-AF65-F5344CB8AC3E}">
        <p14:creationId xmlns:p14="http://schemas.microsoft.com/office/powerpoint/2010/main" val="19229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001-PPT-Interior-Background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866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67215" y="557536"/>
            <a:ext cx="8197652" cy="696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222F43"/>
                </a:solidFill>
                <a:latin typeface="Source Sans Pro"/>
                <a:cs typeface="Source Sans Pro"/>
              </a:rPr>
              <a:t>Utility Business Model in Massachusetts</a:t>
            </a:r>
            <a:endParaRPr lang="en-US" sz="2800" b="1" dirty="0">
              <a:solidFill>
                <a:srgbClr val="222F43"/>
              </a:solidFill>
              <a:latin typeface="Source Sans Pro"/>
              <a:cs typeface="Source Sans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8775" y="193501"/>
            <a:ext cx="8377664" cy="791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1100" kern="0" spc="90" dirty="0" smtClean="0">
                <a:solidFill>
                  <a:srgbClr val="6BA2CA"/>
                </a:solidFill>
                <a:latin typeface="Source Sans Pro"/>
                <a:cs typeface="Source Sans Pro"/>
              </a:rPr>
              <a:t>GROWING OUR SOLAR-POWERED ECONOMY</a:t>
            </a:r>
            <a:endParaRPr lang="en-US" sz="1100" kern="0" spc="90" dirty="0">
              <a:solidFill>
                <a:srgbClr val="6BA2CA"/>
              </a:solidFill>
              <a:latin typeface="Source Sans Pro"/>
              <a:cs typeface="Source Sans Pro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187851" y="5063054"/>
            <a:ext cx="5689447" cy="533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9728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i="1" kern="1500" dirty="0" smtClean="0">
                <a:solidFill>
                  <a:schemeClr val="tx2"/>
                </a:solidFill>
                <a:latin typeface="Source Sans Pro"/>
                <a:cs typeface="Source Sans Pro"/>
              </a:rPr>
              <a:t>Investor Owned Utilities</a:t>
            </a:r>
            <a:endParaRPr kumimoji="0" lang="en-US" sz="2000" i="1" u="none" strike="noStrike" kern="15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Source Sans Pro"/>
              <a:cs typeface="Source Sans Pro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08775" y="5063054"/>
            <a:ext cx="2691676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9728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i="1" kern="1500" dirty="0">
                <a:solidFill>
                  <a:schemeClr val="tx2"/>
                </a:solidFill>
                <a:latin typeface="Source Sans Pro"/>
                <a:cs typeface="Source Sans Pro"/>
              </a:rPr>
              <a:t>P</a:t>
            </a:r>
            <a:r>
              <a:rPr lang="en-US" sz="2000" i="1" kern="1500" dirty="0" smtClean="0">
                <a:solidFill>
                  <a:schemeClr val="tx2"/>
                </a:solidFill>
                <a:latin typeface="Source Sans Pro"/>
                <a:cs typeface="Source Sans Pro"/>
              </a:rPr>
              <a:t>ower </a:t>
            </a:r>
            <a:r>
              <a:rPr lang="en-US" sz="2000" i="1" kern="1500" dirty="0">
                <a:solidFill>
                  <a:schemeClr val="tx2"/>
                </a:solidFill>
                <a:latin typeface="Source Sans Pro"/>
                <a:cs typeface="Source Sans Pro"/>
              </a:rPr>
              <a:t>generators</a:t>
            </a:r>
            <a:endParaRPr kumimoji="0" lang="en-US" sz="2000" i="1" u="none" strike="noStrike" kern="15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Source Sans Pro"/>
              <a:cs typeface="Source Sans Pro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8723" y="1151465"/>
            <a:ext cx="8729641" cy="1286933"/>
          </a:xfrm>
          <a:prstGeom prst="rect">
            <a:avLst/>
          </a:prstGeom>
          <a:noFill/>
          <a:ln>
            <a:solidFill>
              <a:srgbClr val="222F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7"/>
          <p:cNvSpPr>
            <a:spLocks noGrp="1"/>
          </p:cNvSpPr>
          <p:nvPr/>
        </p:nvSpPr>
        <p:spPr>
          <a:xfrm>
            <a:off x="315481" y="1339194"/>
            <a:ext cx="8516125" cy="937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200"/>
              </a:spcBef>
              <a:buFont typeface="Arial"/>
              <a:buChar char="•"/>
              <a:defRPr sz="3200" kern="1200">
                <a:solidFill>
                  <a:srgbClr val="666261"/>
                </a:solidFill>
                <a:latin typeface="Arial"/>
                <a:ea typeface="+mn-ea"/>
                <a:cs typeface="Arial"/>
              </a:defRPr>
            </a:lvl1pPr>
            <a:lvl2pPr marL="742950" indent="-342900" algn="l" defTabSz="457200" rtl="0" eaLnBrk="1" latinLnBrk="0" hangingPunct="1">
              <a:spcBef>
                <a:spcPts val="1200"/>
              </a:spcBef>
              <a:buFont typeface="Arial"/>
              <a:buChar char="•"/>
              <a:defRPr sz="2800" kern="1200">
                <a:solidFill>
                  <a:srgbClr val="66626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6626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lvl="1" indent="0"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Source Sans Pro"/>
                <a:cs typeface="Source Sans Pro"/>
              </a:rPr>
              <a:t>Earns guaranteed rate of return for building reliable infrastructure </a:t>
            </a:r>
            <a:endParaRPr lang="en-US" sz="2000" b="1" dirty="0">
              <a:solidFill>
                <a:schemeClr val="tx2"/>
              </a:solidFill>
              <a:latin typeface="Source Sans Pro"/>
              <a:cs typeface="Source Sans Pro"/>
            </a:endParaRPr>
          </a:p>
          <a:p>
            <a:pPr marL="163513" lvl="1" indent="0"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Source Sans Pro"/>
                <a:cs typeface="Source Sans Pro"/>
              </a:rPr>
              <a:t>Shareholder value highly dependent on increasing demand</a:t>
            </a:r>
            <a:endParaRPr lang="en-US" sz="20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pic>
        <p:nvPicPr>
          <p:cNvPr id="17" name="Picture 2" descr="http://powermylifetx.com/wp-content/uploads/2013/02/Transmission-Line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852" y="2764220"/>
            <a:ext cx="2568148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c1.staticflickr.com/5/4120/4801620885_2185b01971_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1" y="276422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08776" y="4527462"/>
            <a:ext cx="2691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tx2"/>
                </a:solidFill>
                <a:latin typeface="Source Sans Pro"/>
                <a:ea typeface="Verdana" panose="020B0604030504040204" pitchFamily="34" charset="0"/>
                <a:cs typeface="Source Sans Pro"/>
              </a:rPr>
              <a:t>Generation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87852" y="4527462"/>
            <a:ext cx="3162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2"/>
                </a:solidFill>
                <a:latin typeface="Source Sans Pro"/>
                <a:ea typeface="Verdana" panose="020B0604030504040204" pitchFamily="34" charset="0"/>
                <a:cs typeface="Source Sans Pro"/>
              </a:rPr>
              <a:t>Transmission / Pipelines</a:t>
            </a:r>
            <a:endParaRPr lang="en-US" sz="2000" i="1" dirty="0">
              <a:solidFill>
                <a:schemeClr val="tx2"/>
              </a:solidFill>
              <a:latin typeface="Source Sans Pro"/>
              <a:ea typeface="Verdana" panose="020B0604030504040204" pitchFamily="34" charset="0"/>
              <a:cs typeface="Source Sans Pr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29391" y="4527462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tx2"/>
                </a:solidFill>
                <a:latin typeface="Source Sans Pro"/>
                <a:ea typeface="Verdana" panose="020B0604030504040204" pitchFamily="34" charset="0"/>
                <a:cs typeface="Source Sans Pro"/>
              </a:rPr>
              <a:t>Distribution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775" y="2764220"/>
            <a:ext cx="2691676" cy="1714500"/>
          </a:xfrm>
          <a:prstGeom prst="rect">
            <a:avLst/>
          </a:prstGeom>
        </p:spPr>
      </p:pic>
      <p:pic>
        <p:nvPicPr>
          <p:cNvPr id="24" name="Picture 23" descr="Natural Gas Pipeline MainLineValve7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11" r="7570"/>
          <a:stretch/>
        </p:blipFill>
        <p:spPr>
          <a:xfrm>
            <a:off x="4842931" y="2764220"/>
            <a:ext cx="1627297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0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001-PPT-Interior-Background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656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67215" y="878236"/>
            <a:ext cx="8197652" cy="696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222F43"/>
                </a:solidFill>
                <a:latin typeface="Source Sans Pro"/>
                <a:cs typeface="Source Sans Pro"/>
              </a:rPr>
              <a:t>Solar is working for low income communities</a:t>
            </a:r>
            <a:endParaRPr lang="en-US" sz="2800" b="1" dirty="0">
              <a:solidFill>
                <a:srgbClr val="222F43"/>
              </a:solidFill>
              <a:latin typeface="Source Sans Pro"/>
              <a:cs typeface="Source Sans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434" y="1702336"/>
            <a:ext cx="79981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</a:pPr>
            <a:endParaRPr lang="en-US" sz="1600" dirty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pPr marL="342900" indent="-342900">
              <a:spcBef>
                <a:spcPts val="1200"/>
              </a:spcBef>
              <a:buAutoNum type="arabicPeriod"/>
            </a:pPr>
            <a:endParaRPr lang="en-US" sz="1600" dirty="0" smtClean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pPr marL="342900" indent="-342900">
              <a:buAutoNum type="arabicPeriod"/>
            </a:pPr>
            <a:endParaRPr lang="en-US" sz="1600" dirty="0">
              <a:solidFill>
                <a:srgbClr val="4D616B"/>
              </a:solidFill>
              <a:latin typeface="Source Sans Pro"/>
              <a:cs typeface="Source Sans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8775" y="193501"/>
            <a:ext cx="8377664" cy="791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1100" kern="0" spc="90" dirty="0" smtClean="0">
                <a:solidFill>
                  <a:srgbClr val="6BA2CA"/>
                </a:solidFill>
                <a:latin typeface="Source Sans Pro"/>
                <a:cs typeface="Source Sans Pro"/>
              </a:rPr>
              <a:t>GROWING OUR SOLAR-POWERED ECONOMY</a:t>
            </a:r>
            <a:endParaRPr lang="en-US" sz="1100" kern="0" spc="90" dirty="0">
              <a:solidFill>
                <a:srgbClr val="6BA2CA"/>
              </a:solidFill>
              <a:latin typeface="Source Sans Pro"/>
              <a:cs typeface="Source Sans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572" y="5226687"/>
            <a:ext cx="1987468" cy="8230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15" y="1794648"/>
            <a:ext cx="2923352" cy="2923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535" y="4849877"/>
            <a:ext cx="318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222F43"/>
                </a:solidFill>
              </a:rPr>
              <a:t>Oscar Romero House, New Bedford</a:t>
            </a:r>
          </a:p>
          <a:p>
            <a:pPr algn="ctr"/>
            <a:r>
              <a:rPr lang="en-US" sz="1600" b="1" dirty="0" smtClean="0">
                <a:solidFill>
                  <a:srgbClr val="222F43"/>
                </a:solidFill>
              </a:rPr>
              <a:t>12 units of affordable housing</a:t>
            </a:r>
            <a:endParaRPr lang="en-US" sz="1600" b="1" dirty="0">
              <a:solidFill>
                <a:srgbClr val="222F4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6600" y="1705748"/>
            <a:ext cx="41187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</a:rPr>
              <a:t>Community Action for Better Housing, pays electricity bills to keep costs affordable for low income tenants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4D616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</a:rPr>
              <a:t>Annual electricity bill $5,500, jumped 28% last winter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D616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</a:rPr>
              <a:t>Rooftop not suitable for solar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4D616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</a:rPr>
              <a:t>With off-site solar subscription, saving $1,200 a year, electricity costs now stable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001-PPT-Interior-Background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67215" y="557536"/>
            <a:ext cx="8197652" cy="696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222F43"/>
                </a:solidFill>
                <a:latin typeface="Source Sans Pro"/>
                <a:cs typeface="Source Sans Pro"/>
              </a:rPr>
              <a:t>Solar is working for cities and towns</a:t>
            </a:r>
            <a:endParaRPr lang="en-US" sz="2800" b="1" dirty="0">
              <a:solidFill>
                <a:srgbClr val="222F43"/>
              </a:solidFill>
              <a:latin typeface="Source Sans Pro"/>
              <a:cs typeface="Source Sans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434" y="1715036"/>
            <a:ext cx="79981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</a:pPr>
            <a:endParaRPr lang="en-US" sz="1600" dirty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pPr marL="342900" indent="-342900">
              <a:spcBef>
                <a:spcPts val="1200"/>
              </a:spcBef>
              <a:buAutoNum type="arabicPeriod"/>
            </a:pPr>
            <a:endParaRPr lang="en-US" sz="1600" dirty="0" smtClean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pPr marL="342900" indent="-342900">
              <a:buAutoNum type="arabicPeriod"/>
            </a:pPr>
            <a:endParaRPr lang="en-US" sz="1600" dirty="0">
              <a:solidFill>
                <a:srgbClr val="4D616B"/>
              </a:solidFill>
              <a:latin typeface="Source Sans Pro"/>
              <a:cs typeface="Source Sans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8775" y="193501"/>
            <a:ext cx="8377664" cy="791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1100" kern="0" spc="90" dirty="0" smtClean="0">
                <a:solidFill>
                  <a:srgbClr val="6BA2CA"/>
                </a:solidFill>
                <a:latin typeface="Source Sans Pro"/>
                <a:cs typeface="Source Sans Pro"/>
              </a:rPr>
              <a:t>GROWING OUR SOLAR-POWERED ECONOMY</a:t>
            </a:r>
            <a:endParaRPr lang="en-US" sz="1100" kern="0" spc="90" dirty="0">
              <a:solidFill>
                <a:srgbClr val="6BA2CA"/>
              </a:solidFill>
              <a:latin typeface="Source Sans Pro"/>
              <a:cs typeface="Source Sans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158" y="1133299"/>
            <a:ext cx="8697681" cy="486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D616B"/>
                </a:solidFill>
                <a:latin typeface="Source Sans Pro"/>
                <a:cs typeface="Source Sans Pro"/>
              </a:rPr>
              <a:t>Lexington’s 1.1 MW Solar Rooftop Project </a:t>
            </a:r>
          </a:p>
          <a:p>
            <a:pPr algn="ctr"/>
            <a:r>
              <a:rPr lang="en-US" b="1" dirty="0" smtClean="0">
                <a:solidFill>
                  <a:srgbClr val="4D616B"/>
                </a:solidFill>
                <a:latin typeface="Source Sans Pro"/>
                <a:cs typeface="Source Sans Pro"/>
              </a:rPr>
              <a:t>5 Schools and Town Library </a:t>
            </a:r>
          </a:p>
          <a:p>
            <a:pPr algn="ctr"/>
            <a:endParaRPr lang="en-US" b="1" i="1" dirty="0" smtClean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pPr algn="ctr"/>
            <a:endParaRPr lang="en-US" sz="1600" i="1" dirty="0" smtClean="0">
              <a:solidFill>
                <a:srgbClr val="4D616B"/>
              </a:solidFill>
              <a:cs typeface="Sourc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4D616B"/>
                </a:solidFill>
                <a:cs typeface="Source Sans Pro"/>
              </a:rPr>
              <a:t>$5.6 million</a:t>
            </a:r>
            <a:r>
              <a:rPr lang="en-US" sz="1600" dirty="0" smtClean="0">
                <a:solidFill>
                  <a:srgbClr val="4D616B"/>
                </a:solidFill>
                <a:cs typeface="Source Sans Pro"/>
              </a:rPr>
              <a:t> savings over 25 years</a:t>
            </a:r>
          </a:p>
          <a:p>
            <a:endParaRPr lang="en-US" sz="1600" dirty="0">
              <a:solidFill>
                <a:srgbClr val="4D616B"/>
              </a:solidFill>
              <a:cs typeface="Sourc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4D616B"/>
                </a:solidFill>
                <a:cs typeface="Source Sans Pro"/>
              </a:rPr>
              <a:t>$800,000</a:t>
            </a:r>
            <a:r>
              <a:rPr lang="en-US" sz="1600" dirty="0" smtClean="0">
                <a:solidFill>
                  <a:srgbClr val="4D616B"/>
                </a:solidFill>
                <a:cs typeface="Source Sans Pro"/>
              </a:rPr>
              <a:t> in health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4D616B"/>
              </a:solidFill>
              <a:cs typeface="Sourc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4D616B"/>
                </a:solidFill>
                <a:cs typeface="Source Sans Pro"/>
              </a:rPr>
              <a:t>1.3 million kWh</a:t>
            </a:r>
            <a:r>
              <a:rPr lang="en-US" sz="1600" dirty="0" smtClean="0">
                <a:solidFill>
                  <a:srgbClr val="4D616B"/>
                </a:solidFill>
                <a:cs typeface="Source Sans Pro"/>
              </a:rPr>
              <a:t> insulated from </a:t>
            </a:r>
          </a:p>
          <a:p>
            <a:r>
              <a:rPr lang="en-US" sz="1600" dirty="0">
                <a:solidFill>
                  <a:srgbClr val="4D616B"/>
                </a:solidFill>
                <a:cs typeface="Source Sans Pro"/>
              </a:rPr>
              <a:t> </a:t>
            </a:r>
            <a:r>
              <a:rPr lang="en-US" sz="1600" dirty="0" smtClean="0">
                <a:solidFill>
                  <a:srgbClr val="4D616B"/>
                </a:solidFill>
                <a:cs typeface="Source Sans Pro"/>
              </a:rPr>
              <a:t>      winter energy price spikes</a:t>
            </a:r>
            <a:endParaRPr lang="en-US" sz="1600" dirty="0">
              <a:solidFill>
                <a:srgbClr val="4D616B"/>
              </a:solidFill>
              <a:cs typeface="Source Sans Pro"/>
            </a:endParaRPr>
          </a:p>
          <a:p>
            <a:pPr algn="ctr"/>
            <a:endParaRPr lang="en-US" sz="1600" i="1" dirty="0" smtClean="0">
              <a:solidFill>
                <a:srgbClr val="4D616B"/>
              </a:solidFill>
              <a:cs typeface="Sourc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D616B"/>
                </a:solidFill>
                <a:cs typeface="Source Sans Pro"/>
              </a:rPr>
              <a:t>Provides</a:t>
            </a:r>
            <a:r>
              <a:rPr lang="en-US" sz="2000" dirty="0" smtClean="0">
                <a:solidFill>
                  <a:srgbClr val="4D616B"/>
                </a:solidFill>
                <a:cs typeface="Source Sans Pro"/>
              </a:rPr>
              <a:t> </a:t>
            </a:r>
            <a:r>
              <a:rPr lang="en-US" sz="2000" b="1" dirty="0" smtClean="0">
                <a:solidFill>
                  <a:srgbClr val="4D616B"/>
                </a:solidFill>
                <a:cs typeface="Source Sans Pro"/>
              </a:rPr>
              <a:t>15</a:t>
            </a:r>
            <a:r>
              <a:rPr lang="en-US" sz="2000" b="1" dirty="0">
                <a:solidFill>
                  <a:srgbClr val="4D616B"/>
                </a:solidFill>
                <a:cs typeface="Source Sans Pro"/>
              </a:rPr>
              <a:t>% </a:t>
            </a:r>
            <a:r>
              <a:rPr lang="en-US" sz="1600" dirty="0">
                <a:solidFill>
                  <a:srgbClr val="4D616B"/>
                </a:solidFill>
                <a:cs typeface="Source Sans Pro"/>
              </a:rPr>
              <a:t>municipal electricity </a:t>
            </a:r>
            <a:r>
              <a:rPr lang="en-US" sz="1600" dirty="0" smtClean="0">
                <a:solidFill>
                  <a:srgbClr val="4D616B"/>
                </a:solidFill>
                <a:cs typeface="Source Sans Pro"/>
              </a:rPr>
              <a:t>demand, </a:t>
            </a:r>
            <a:endParaRPr lang="en-US" sz="1600" dirty="0">
              <a:solidFill>
                <a:srgbClr val="4D616B"/>
              </a:solidFill>
              <a:cs typeface="Source Sans Pro"/>
            </a:endParaRPr>
          </a:p>
          <a:p>
            <a:r>
              <a:rPr lang="en-US" sz="1600" dirty="0">
                <a:solidFill>
                  <a:srgbClr val="4D616B"/>
                </a:solidFill>
                <a:cs typeface="Source Sans Pro"/>
              </a:rPr>
              <a:t>       enough to power 175 homes</a:t>
            </a:r>
          </a:p>
          <a:p>
            <a:endParaRPr lang="en-US" sz="1600" dirty="0" smtClean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endParaRPr lang="en-US" sz="1600" dirty="0" smtClean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endParaRPr lang="en-US" sz="1600" dirty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endParaRPr lang="en-US" sz="1600" dirty="0">
              <a:solidFill>
                <a:srgbClr val="4D616B"/>
              </a:solidFill>
              <a:latin typeface="Source Sans Pro"/>
              <a:cs typeface="Source Sans Pro"/>
            </a:endParaRPr>
          </a:p>
        </p:txBody>
      </p:sp>
      <p:pic>
        <p:nvPicPr>
          <p:cNvPr id="2" name="Picture 1" descr="Screen Shot 2016-01-12 at 4.59.32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311" y="1902024"/>
            <a:ext cx="3707622" cy="2364061"/>
          </a:xfrm>
          <a:prstGeom prst="rect">
            <a:avLst/>
          </a:prstGeom>
        </p:spPr>
      </p:pic>
      <p:pic>
        <p:nvPicPr>
          <p:cNvPr id="3" name="Picture 2" descr="Screen Shot 2016-01-12 at 5.01.53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311" y="3852286"/>
            <a:ext cx="3707622" cy="222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1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001-PPT-Interior-Background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8775" y="878236"/>
            <a:ext cx="8767585" cy="696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222F43"/>
                </a:solidFill>
                <a:latin typeface="Source Sans Pro"/>
                <a:cs typeface="Source Sans Pro"/>
              </a:rPr>
              <a:t>Community shared solar allows everyone solar access</a:t>
            </a:r>
            <a:endParaRPr lang="en-US" sz="2800" b="1" dirty="0">
              <a:solidFill>
                <a:srgbClr val="222F43"/>
              </a:solidFill>
              <a:latin typeface="Source Sans Pro"/>
              <a:cs typeface="Source Sans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434" y="1715036"/>
            <a:ext cx="79981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</a:pPr>
            <a:endParaRPr lang="en-US" sz="1600" dirty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pPr marL="342900" indent="-342900">
              <a:spcBef>
                <a:spcPts val="1200"/>
              </a:spcBef>
              <a:buAutoNum type="arabicPeriod"/>
            </a:pPr>
            <a:endParaRPr lang="en-US" sz="1600" dirty="0" smtClean="0">
              <a:solidFill>
                <a:srgbClr val="4D616B"/>
              </a:solidFill>
              <a:latin typeface="Source Sans Pro"/>
              <a:cs typeface="Source Sans Pro"/>
            </a:endParaRPr>
          </a:p>
          <a:p>
            <a:pPr marL="342900" indent="-342900">
              <a:buAutoNum type="arabicPeriod"/>
            </a:pPr>
            <a:endParaRPr lang="en-US" sz="1600" dirty="0">
              <a:solidFill>
                <a:srgbClr val="4D616B"/>
              </a:solidFill>
              <a:latin typeface="Source Sans Pro"/>
              <a:cs typeface="Source Sans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8775" y="193501"/>
            <a:ext cx="8377664" cy="791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1100" kern="0" spc="90" dirty="0" smtClean="0">
                <a:solidFill>
                  <a:srgbClr val="6BA2CA"/>
                </a:solidFill>
                <a:latin typeface="Source Sans Pro"/>
                <a:cs typeface="Source Sans Pro"/>
              </a:rPr>
              <a:t>GROWING OUR SOLAR-POWERED ECONOMY</a:t>
            </a:r>
            <a:endParaRPr lang="en-US" sz="1100" kern="0" spc="90" dirty="0">
              <a:solidFill>
                <a:srgbClr val="6BA2CA"/>
              </a:solidFill>
              <a:latin typeface="Source Sans Pro"/>
              <a:cs typeface="Source Sans Pr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286" y="4704530"/>
            <a:ext cx="1274174" cy="1335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29" y="2544112"/>
            <a:ext cx="3477414" cy="23162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5086" y="1678594"/>
            <a:ext cx="604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D616B"/>
                </a:solidFill>
                <a:latin typeface="Source Sans Pro" panose="020B0503030403020204" pitchFamily="34" charset="0"/>
              </a:rPr>
              <a:t>300 kW locally owned community solar in Pioneer Valley </a:t>
            </a:r>
            <a:endParaRPr lang="en-US" b="1" dirty="0">
              <a:solidFill>
                <a:srgbClr val="4D616B"/>
              </a:solidFill>
              <a:latin typeface="Source Sans Pro" panose="020B05030304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2983" y="2352090"/>
            <a:ext cx="42502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</a:rPr>
              <a:t>8 in 10 residents in Massachusetts cannot put solar on their roof </a:t>
            </a:r>
          </a:p>
          <a:p>
            <a:endParaRPr lang="en-US" dirty="0" smtClean="0">
              <a:solidFill>
                <a:srgbClr val="4D616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</a:rPr>
              <a:t>Local residents own a share of the system and receive ALL tax credit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4D616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616B"/>
                </a:solidFill>
              </a:rPr>
              <a:t>Participants expected to save $600,000 on electricity bills over 20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D616B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5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22694</TotalTime>
  <Words>2221</Words>
  <Application>Microsoft Office PowerPoint</Application>
  <PresentationFormat>On-screen Show (4:3)</PresentationFormat>
  <Paragraphs>381</Paragraphs>
  <Slides>30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The Truth About Solar  Benefits For the Commonwealth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Solar Energy Potential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Emily Rochon</cp:lastModifiedBy>
  <cp:revision>295</cp:revision>
  <cp:lastPrinted>2016-01-14T14:02:38Z</cp:lastPrinted>
  <dcterms:created xsi:type="dcterms:W3CDTF">2015-03-17T16:15:46Z</dcterms:created>
  <dcterms:modified xsi:type="dcterms:W3CDTF">2016-06-26T16:37:45Z</dcterms:modified>
</cp:coreProperties>
</file>