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300" r:id="rId4"/>
    <p:sldId id="290" r:id="rId5"/>
    <p:sldId id="317" r:id="rId6"/>
    <p:sldId id="302" r:id="rId7"/>
    <p:sldId id="308" r:id="rId8"/>
    <p:sldId id="257" r:id="rId9"/>
    <p:sldId id="318" r:id="rId10"/>
    <p:sldId id="313" r:id="rId11"/>
    <p:sldId id="285" r:id="rId12"/>
    <p:sldId id="311" r:id="rId13"/>
    <p:sldId id="293" r:id="rId14"/>
    <p:sldId id="314" r:id="rId15"/>
    <p:sldId id="286" r:id="rId16"/>
    <p:sldId id="306" r:id="rId17"/>
    <p:sldId id="273" r:id="rId18"/>
    <p:sldId id="267" r:id="rId19"/>
    <p:sldId id="315" r:id="rId20"/>
    <p:sldId id="284" r:id="rId21"/>
    <p:sldId id="309" r:id="rId22"/>
    <p:sldId id="275" r:id="rId23"/>
    <p:sldId id="298" r:id="rId24"/>
    <p:sldId id="299" r:id="rId25"/>
    <p:sldId id="271" r:id="rId2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r" initials="e" lastIdx="1" clrIdx="0">
    <p:extLst>
      <p:ext uri="{19B8F6BF-5375-455C-9EA6-DF929625EA0E}">
        <p15:presenceInfo xmlns:p15="http://schemas.microsoft.com/office/powerpoint/2012/main" userId="emily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F43"/>
    <a:srgbClr val="4D616B"/>
    <a:srgbClr val="D5F3F9"/>
    <a:srgbClr val="FFFFFF"/>
    <a:srgbClr val="6BA2CA"/>
    <a:srgbClr val="F8C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11098775054656"/>
          <c:y val="8.9065773671245602E-2"/>
          <c:w val="0.88188901224945349"/>
          <c:h val="0.73137376942834853"/>
        </c:manualLayout>
      </c:layout>
      <c:barChart>
        <c:barDir val="col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460"/>
        <c:overlap val="100"/>
        <c:axId val="556018368"/>
        <c:axId val="556018760"/>
      </c:barChart>
      <c:catAx>
        <c:axId val="556018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56018760"/>
        <c:crosses val="autoZero"/>
        <c:auto val="1"/>
        <c:lblAlgn val="ctr"/>
        <c:lblOffset val="100"/>
        <c:noMultiLvlLbl val="0"/>
      </c:catAx>
      <c:valAx>
        <c:axId val="556018760"/>
        <c:scaling>
          <c:orientation val="minMax"/>
          <c:max val="25"/>
        </c:scaling>
        <c:delete val="1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 smtClean="0"/>
                  <a:t>cents/kWh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556018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167A088-6F7E-4EA2-B5CD-571E437AE1E8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65AF09-FD08-4916-85A1-3BC38B60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2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0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05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work on argumentation for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17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graphic with latest net metering caps</a:t>
            </a:r>
          </a:p>
          <a:p>
            <a:r>
              <a:rPr lang="en-US" dirty="0" smtClean="0"/>
              <a:t>Explain</a:t>
            </a:r>
            <a:r>
              <a:rPr lang="en-US" baseline="0" dirty="0" smtClean="0"/>
              <a:t> w</a:t>
            </a:r>
            <a:r>
              <a:rPr lang="en-US" dirty="0" smtClean="0"/>
              <a:t>hy are net metering caps hit in different rates in different territories.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38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1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00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74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>
                <a:solidFill>
                  <a:srgbClr val="4D616B"/>
                </a:solidFill>
                <a:latin typeface="Source Sans Pro" panose="020B0503030403020204" pitchFamily="34" charset="0"/>
              </a:rPr>
              <a:t>Diversifies energy resources and mitigates fossil fuel price volatility</a:t>
            </a:r>
          </a:p>
          <a:p>
            <a:endParaRPr lang="en-US" sz="1300" dirty="0">
              <a:solidFill>
                <a:srgbClr val="4D616B"/>
              </a:solidFill>
              <a:latin typeface="Source Sans Pro" panose="020B0503030403020204" pitchFamily="34" charset="0"/>
            </a:endParaRPr>
          </a:p>
          <a:p>
            <a:r>
              <a:rPr lang="en-US" sz="1300" dirty="0">
                <a:solidFill>
                  <a:srgbClr val="4D616B"/>
                </a:solidFill>
                <a:latin typeface="Source Sans Pro" panose="020B0503030403020204" pitchFamily="34" charset="0"/>
              </a:rPr>
              <a:t>Generates energy close to source, avoiding transmission line loss and need to pay for “wasted” energy</a:t>
            </a:r>
          </a:p>
          <a:p>
            <a:endParaRPr lang="en-US" sz="1300" dirty="0">
              <a:solidFill>
                <a:srgbClr val="4D616B"/>
              </a:solidFill>
              <a:latin typeface="Source Sans Pro" panose="020B0503030403020204" pitchFamily="34" charset="0"/>
            </a:endParaRPr>
          </a:p>
          <a:p>
            <a:r>
              <a:rPr lang="en-US" sz="1300" dirty="0">
                <a:solidFill>
                  <a:srgbClr val="4D616B"/>
                </a:solidFill>
                <a:latin typeface="Source Sans Pro" panose="020B0503030403020204" pitchFamily="34" charset="0"/>
              </a:rPr>
              <a:t>Can avoid need for costly transmission lines and distribution upgrades </a:t>
            </a:r>
          </a:p>
          <a:p>
            <a:endParaRPr lang="en-US" sz="1300" dirty="0">
              <a:solidFill>
                <a:srgbClr val="4D616B"/>
              </a:solidFill>
              <a:latin typeface="Source Sans Pro" panose="020B0503030403020204" pitchFamily="34" charset="0"/>
            </a:endParaRPr>
          </a:p>
          <a:p>
            <a:r>
              <a:rPr lang="en-US" sz="1300" dirty="0">
                <a:solidFill>
                  <a:srgbClr val="4D616B"/>
                </a:solidFill>
                <a:latin typeface="Source Sans Pro" panose="020B0503030403020204" pitchFamily="34" charset="0"/>
              </a:rPr>
              <a:t>Zero emission source of energy helping to meet GWSA targets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03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Taking a step back slide before diving into why the bills are going</a:t>
            </a:r>
            <a:r>
              <a:rPr lang="en-US" baseline="0" dirty="0" smtClean="0"/>
              <a:t> to kill the solar projects.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1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00" dirty="0">
                <a:solidFill>
                  <a:srgbClr val="4D616B"/>
                </a:solidFill>
                <a:latin typeface="Source Sans Pro"/>
                <a:cs typeface="Source Sans Pro"/>
              </a:rPr>
              <a:t>Solar consumed on-site has zero net metering costs</a:t>
            </a:r>
          </a:p>
          <a:p>
            <a:endParaRPr lang="en-US" sz="17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700" dirty="0">
                <a:solidFill>
                  <a:srgbClr val="4D616B"/>
                </a:solidFill>
                <a:latin typeface="Source Sans Pro"/>
                <a:cs typeface="Source Sans Pro"/>
              </a:rPr>
              <a:t>SRECs last for 10 years and solar system last for at least 30 </a:t>
            </a:r>
            <a:r>
              <a:rPr lang="en-US" sz="1700" dirty="0" err="1">
                <a:solidFill>
                  <a:srgbClr val="4D616B"/>
                </a:solidFill>
                <a:latin typeface="Source Sans Pro"/>
                <a:cs typeface="Source Sans Pro"/>
              </a:rPr>
              <a:t>yrs</a:t>
            </a:r>
            <a:endParaRPr lang="en-US" sz="17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02066" indent="-302066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D616B"/>
                </a:solidFill>
                <a:latin typeface="Source Sans Pro"/>
                <a:cs typeface="Source Sans Pro"/>
              </a:rPr>
              <a:t>Current SREC II’s costs 25 cents/kWh, averaged over 30 </a:t>
            </a:r>
            <a:r>
              <a:rPr lang="en-US" sz="1700" dirty="0" err="1">
                <a:solidFill>
                  <a:srgbClr val="4D616B"/>
                </a:solidFill>
                <a:latin typeface="Source Sans Pro"/>
                <a:cs typeface="Source Sans Pro"/>
              </a:rPr>
              <a:t>yrs</a:t>
            </a:r>
            <a:r>
              <a:rPr lang="en-US" sz="1700" dirty="0">
                <a:solidFill>
                  <a:srgbClr val="4D616B"/>
                </a:solidFill>
                <a:latin typeface="Source Sans Pro"/>
                <a:cs typeface="Source Sans Pro"/>
              </a:rPr>
              <a:t>, the SREC cost is 7 cents/ kWh</a:t>
            </a:r>
          </a:p>
          <a:p>
            <a:pPr marL="785372" lvl="1" indent="-302066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4D616B"/>
              </a:solidFill>
              <a:latin typeface="Source Sans Pro" panose="020B0503030403020204" pitchFamily="34" charset="0"/>
              <a:cs typeface="Source Sans Pro"/>
            </a:endParaRPr>
          </a:p>
          <a:p>
            <a:pPr marL="302066" indent="-302066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D616B"/>
                </a:solidFill>
                <a:latin typeface="Source Sans Pro" panose="020B0503030403020204" pitchFamily="34" charset="0"/>
                <a:cs typeface="Source Sans Pro"/>
              </a:rPr>
              <a:t>Value of solar to grid estimated to </a:t>
            </a:r>
            <a:r>
              <a:rPr lang="en-US" sz="1700" dirty="0">
                <a:solidFill>
                  <a:srgbClr val="4D616B"/>
                </a:solidFill>
                <a:latin typeface="Source Sans Pro" panose="020B0503030403020204" pitchFamily="34" charset="0"/>
              </a:rPr>
              <a:t>22-28 cents/kWh with additional societal values of 6.7 cents/kWh</a:t>
            </a:r>
            <a:endParaRPr lang="en-US" sz="17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9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Taking a step back slide before diving into why the bills are going</a:t>
            </a:r>
            <a:r>
              <a:rPr lang="en-US" baseline="0" dirty="0" smtClean="0"/>
              <a:t> to kill the solar projects.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66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88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AF09-FD08-4916-85A1-3BC38B6025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5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3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9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7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0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7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9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6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6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3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2805-7C59-9D43-B9B5-4CA7BED82FE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B208A-6A65-3F44-BEFB-B417BC4E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olarisworking.org/sites/default/files/Solar-BenefitsandCosts5-29-15%20(2).pdf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ss.gov/eea/docs/doer/renewables/final-net-metering-and-solar-task-force-report.pdf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001-PPT-Background-v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96" y="3197409"/>
            <a:ext cx="8763827" cy="1443118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b="1" dirty="0">
                <a:solidFill>
                  <a:schemeClr val="bg1"/>
                </a:solidFill>
                <a:latin typeface="Source Sans Pro"/>
                <a:cs typeface="Source Sans Pro"/>
              </a:rPr>
              <a:t>How Solar Energy Benefits Communities Across the Commonwealth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27058"/>
            <a:ext cx="7772400" cy="1132519"/>
          </a:xfrm>
        </p:spPr>
        <p:txBody>
          <a:bodyPr anchor="t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6BA2CA"/>
                </a:solidFill>
                <a:latin typeface="Source Sans Pro"/>
                <a:cs typeface="Source Sans Pro"/>
              </a:rPr>
              <a:t>Legislative Briefing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6BA2CA"/>
                </a:solidFill>
                <a:latin typeface="Source Sans Pro"/>
                <a:cs typeface="Source Sans Pro"/>
              </a:rPr>
              <a:t>January 14, 2016</a:t>
            </a:r>
          </a:p>
          <a:p>
            <a:pPr>
              <a:lnSpc>
                <a:spcPct val="80000"/>
              </a:lnSpc>
            </a:pPr>
            <a:endParaRPr lang="en-US" sz="1800" dirty="0" smtClean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3043257"/>
            <a:ext cx="3433956" cy="4552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endParaRPr lang="en-US" sz="1400" kern="140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5108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1401" y="510399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Vocabulary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75" y="1077228"/>
            <a:ext cx="88091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1.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Net </a:t>
            </a:r>
            <a:r>
              <a:rPr lang="en-US" sz="2000" b="1" dirty="0">
                <a:solidFill>
                  <a:srgbClr val="4D616B"/>
                </a:solidFill>
                <a:latin typeface="Source Sans Pro"/>
                <a:cs typeface="Source Sans Pro"/>
              </a:rPr>
              <a:t>M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etering- 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Allows solar customers to run their meters backwards and receive credit for excess solar generation. Key mechanism for encouraging development of solar.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2.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Virtual Net </a:t>
            </a:r>
            <a:r>
              <a:rPr lang="en-US" sz="2000" b="1" dirty="0">
                <a:solidFill>
                  <a:srgbClr val="4D616B"/>
                </a:solidFill>
                <a:latin typeface="Source Sans Pro"/>
                <a:cs typeface="Source Sans Pro"/>
              </a:rPr>
              <a:t>M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etering (VNM)</a:t>
            </a:r>
            <a:r>
              <a:rPr lang="en-US" sz="16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- 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Allows solar owners to share net metering credits with more than one utility account. Enables equal access to solar for everyone.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3.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Community Shared </a:t>
            </a:r>
            <a:r>
              <a:rPr lang="en-US" sz="2000" b="1" dirty="0">
                <a:solidFill>
                  <a:srgbClr val="4D616B"/>
                </a:solidFill>
                <a:latin typeface="Source Sans Pro"/>
                <a:cs typeface="Source Sans Pro"/>
              </a:rPr>
              <a:t>S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olar (CSS)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- A local solar project where people or businesses purchase net metering credits or a membership interest.  Makes solar available to those that don’t own a sunny rooftop.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>
                <a:solidFill>
                  <a:srgbClr val="4D616B"/>
                </a:solidFill>
                <a:latin typeface="Source Sans Pro"/>
                <a:cs typeface="Source Sans Pro"/>
              </a:rPr>
              <a:t>4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Net Metering </a:t>
            </a:r>
            <a:r>
              <a:rPr lang="en-US" sz="2000" b="1" dirty="0">
                <a:solidFill>
                  <a:srgbClr val="4D616B"/>
                </a:solidFill>
                <a:latin typeface="Source Sans Pro"/>
                <a:cs typeface="Source Sans Pro"/>
              </a:rPr>
              <a:t>C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aps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-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 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Statutory limit on net metering, divided by utility territory, and further divided into “public” and “private” caps, % cap translated into MW-limit based on peak demand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>
                <a:solidFill>
                  <a:srgbClr val="4D616B"/>
                </a:solidFill>
                <a:latin typeface="Source Sans Pro"/>
                <a:cs typeface="Source Sans Pro"/>
              </a:rPr>
              <a:t>5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Federal Investment Tax Credit (ITC)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-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 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30% tax credit for solar systems. Expires December 31, 2016 for residential solar, decreases to 10% for commercial solar.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>
                <a:solidFill>
                  <a:srgbClr val="4D616B"/>
                </a:solidFill>
                <a:latin typeface="Source Sans Pro"/>
                <a:cs typeface="Source Sans Pro"/>
              </a:rPr>
              <a:t>6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. </a:t>
            </a: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6" name="Picture 5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499" y="878566"/>
            <a:ext cx="8197652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Solar policy reform on the table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175" y="183954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12" name="Content Placeholder 7"/>
          <p:cNvSpPr>
            <a:spLocks noGrp="1"/>
          </p:cNvSpPr>
          <p:nvPr/>
        </p:nvSpPr>
        <p:spPr>
          <a:xfrm>
            <a:off x="380541" y="1615730"/>
            <a:ext cx="4476302" cy="4373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3200" kern="1200">
                <a:solidFill>
                  <a:srgbClr val="666261"/>
                </a:solidFill>
                <a:latin typeface="Arial"/>
                <a:ea typeface="+mn-ea"/>
                <a:cs typeface="Arial"/>
              </a:defRPr>
            </a:lvl1pPr>
            <a:lvl2pPr marL="742950" indent="-3429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2800" kern="1200">
                <a:solidFill>
                  <a:srgbClr val="66626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66626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4D616B"/>
                </a:solidFill>
                <a:latin typeface="+mn-lt"/>
              </a:rPr>
              <a:t>Why?</a:t>
            </a:r>
          </a:p>
          <a:p>
            <a:r>
              <a:rPr lang="en-US" sz="1800" dirty="0" smtClean="0">
                <a:solidFill>
                  <a:srgbClr val="4D616B"/>
                </a:solidFill>
                <a:latin typeface="+mn-lt"/>
              </a:rPr>
              <a:t>Net metering caps stalling solar across more than half of Massachusetts </a:t>
            </a:r>
            <a:r>
              <a:rPr lang="en-US" sz="1600" i="1" dirty="0" smtClean="0">
                <a:solidFill>
                  <a:srgbClr val="4D616B"/>
                </a:solidFill>
                <a:latin typeface="+mn-lt"/>
              </a:rPr>
              <a:t>(Note: small solar exempted from caps)</a:t>
            </a:r>
          </a:p>
          <a:p>
            <a:r>
              <a:rPr lang="en-US" sz="1800" dirty="0" smtClean="0">
                <a:solidFill>
                  <a:srgbClr val="4D616B"/>
                </a:solidFill>
                <a:latin typeface="+mn-lt"/>
              </a:rPr>
              <a:t>Over $400 million of projects on hold</a:t>
            </a:r>
          </a:p>
          <a:p>
            <a:r>
              <a:rPr lang="en-US" sz="1800" dirty="0" smtClean="0">
                <a:solidFill>
                  <a:srgbClr val="4D616B"/>
                </a:solidFill>
                <a:latin typeface="+mn-lt"/>
              </a:rPr>
              <a:t>Legislation addressing caps includes </a:t>
            </a:r>
            <a:r>
              <a:rPr lang="en-US" sz="1800" dirty="0">
                <a:solidFill>
                  <a:srgbClr val="4D616B"/>
                </a:solidFill>
                <a:latin typeface="+mn-lt"/>
              </a:rPr>
              <a:t>o</a:t>
            </a:r>
            <a:r>
              <a:rPr lang="en-US" sz="1800" dirty="0" smtClean="0">
                <a:solidFill>
                  <a:srgbClr val="4D616B"/>
                </a:solidFill>
                <a:latin typeface="+mn-lt"/>
              </a:rPr>
              <a:t>ther solar policy changes. </a:t>
            </a:r>
          </a:p>
          <a:p>
            <a:pPr lvl="1"/>
            <a:r>
              <a:rPr lang="en-US" sz="1600" dirty="0" smtClean="0">
                <a:solidFill>
                  <a:srgbClr val="4D616B"/>
                </a:solidFill>
                <a:latin typeface="+mn-lt"/>
                <a:cs typeface="Source Sans Pro"/>
              </a:rPr>
              <a:t>Downing </a:t>
            </a:r>
            <a:r>
              <a:rPr lang="en-US" sz="1600" dirty="0">
                <a:solidFill>
                  <a:srgbClr val="4D616B"/>
                </a:solidFill>
                <a:latin typeface="+mn-lt"/>
                <a:cs typeface="Source Sans Pro"/>
              </a:rPr>
              <a:t>amendment (S. 1973), Gov.’s bill (H. 3724</a:t>
            </a:r>
            <a:r>
              <a:rPr lang="en-US" sz="1600" dirty="0" smtClean="0">
                <a:solidFill>
                  <a:srgbClr val="4D616B"/>
                </a:solidFill>
                <a:latin typeface="+mn-lt"/>
                <a:cs typeface="Source Sans Pro"/>
              </a:rPr>
              <a:t>), </a:t>
            </a:r>
            <a:r>
              <a:rPr lang="en-US" sz="1600" dirty="0">
                <a:solidFill>
                  <a:srgbClr val="4D616B"/>
                </a:solidFill>
                <a:latin typeface="+mn-lt"/>
                <a:cs typeface="Source Sans Pro"/>
              </a:rPr>
              <a:t>Nov. House bill (H. 3854), Nov. Senate bill (S. 2058</a:t>
            </a:r>
            <a:r>
              <a:rPr lang="en-US" sz="1600" dirty="0" smtClean="0">
                <a:solidFill>
                  <a:srgbClr val="4D616B"/>
                </a:solidFill>
                <a:latin typeface="+mn-lt"/>
                <a:cs typeface="Source Sans Pro"/>
              </a:rPr>
              <a:t>)</a:t>
            </a:r>
          </a:p>
          <a:p>
            <a:pPr lvl="1"/>
            <a:r>
              <a:rPr lang="en-US" sz="1600" dirty="0" smtClean="0">
                <a:solidFill>
                  <a:srgbClr val="4D616B"/>
                </a:solidFill>
                <a:latin typeface="+mn-lt"/>
                <a:cs typeface="Source Sans Pro"/>
              </a:rPr>
              <a:t>Proposed policy reforms have significant impacts on  low income, community solar, and municipal solar projects</a:t>
            </a:r>
            <a:endParaRPr lang="en-US" sz="1600" dirty="0">
              <a:solidFill>
                <a:srgbClr val="4D616B"/>
              </a:solidFill>
              <a:latin typeface="+mn-lt"/>
              <a:cs typeface="Source Sans Pro"/>
            </a:endParaRPr>
          </a:p>
          <a:p>
            <a:endParaRPr lang="en-US" sz="1800" dirty="0" smtClean="0">
              <a:solidFill>
                <a:srgbClr val="4D616B"/>
              </a:solidFill>
              <a:latin typeface="Source Sans Pro" panose="020B0503030403020204" pitchFamily="34" charset="0"/>
            </a:endParaRPr>
          </a:p>
          <a:p>
            <a:pPr lvl="1"/>
            <a:endParaRPr lang="en-US" sz="1600" dirty="0" smtClean="0">
              <a:solidFill>
                <a:srgbClr val="4D616B"/>
              </a:solidFill>
              <a:latin typeface="Source Sans Pro" panose="020B0503030403020204" pitchFamily="34" charset="0"/>
            </a:endParaRPr>
          </a:p>
          <a:p>
            <a:pPr lvl="1"/>
            <a:endParaRPr lang="en-US" sz="1200" dirty="0">
              <a:solidFill>
                <a:srgbClr val="4D616B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01017"/>
            <a:ext cx="3816319" cy="38163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9200" y="5681543"/>
            <a:ext cx="381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4D616B"/>
                </a:solidFill>
                <a:latin typeface="Source Sans Pro" panose="020B0503030403020204" pitchFamily="34" charset="0"/>
              </a:rPr>
              <a:t>Caps have been hit in National Grid &amp; </a:t>
            </a:r>
          </a:p>
          <a:p>
            <a:pPr algn="ctr"/>
            <a:r>
              <a:rPr lang="en-US" sz="1400" i="1" dirty="0" err="1" smtClean="0">
                <a:solidFill>
                  <a:srgbClr val="4D616B"/>
                </a:solidFill>
                <a:latin typeface="Source Sans Pro" panose="020B0503030403020204" pitchFamily="34" charset="0"/>
              </a:rPr>
              <a:t>Unitil</a:t>
            </a:r>
            <a:r>
              <a:rPr lang="en-US" sz="1400" i="1" dirty="0" smtClean="0">
                <a:solidFill>
                  <a:srgbClr val="4D616B"/>
                </a:solidFill>
                <a:latin typeface="Source Sans Pro" panose="020B0503030403020204" pitchFamily="34" charset="0"/>
              </a:rPr>
              <a:t> territories</a:t>
            </a:r>
            <a:endParaRPr lang="en-US" sz="1400" i="1" dirty="0">
              <a:solidFill>
                <a:srgbClr val="4D616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799" y="164607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There have been four solar bills in recent session, focusing on several policy elements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3636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042994"/>
              </p:ext>
            </p:extLst>
          </p:nvPr>
        </p:nvGraphicFramePr>
        <p:xfrm>
          <a:off x="0" y="956129"/>
          <a:ext cx="8885586" cy="4115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5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5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58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5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3188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Source Sans Pro" panose="020B0503030403020204" pitchFamily="34" charset="0"/>
                        </a:rPr>
                        <a:t>Policy element</a:t>
                      </a:r>
                      <a:endParaRPr lang="en-US" sz="1600" i="1" dirty="0">
                        <a:latin typeface="Source Sans Pro" panose="020B0503030403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Downing amendment</a:t>
                      </a:r>
                    </a:p>
                    <a:p>
                      <a:pPr algn="ctr"/>
                      <a:r>
                        <a:rPr lang="en-US" baseline="0" dirty="0" smtClean="0"/>
                        <a:t>S.1973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Governor’s</a:t>
                      </a:r>
                      <a:r>
                        <a:rPr lang="en-US" baseline="0" dirty="0" smtClean="0"/>
                        <a:t> bill</a:t>
                      </a:r>
                    </a:p>
                    <a:p>
                      <a:pPr algn="ctr"/>
                      <a:r>
                        <a:rPr lang="en-US" baseline="0" dirty="0" smtClean="0"/>
                        <a:t>H.3724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Nov. House bill</a:t>
                      </a:r>
                      <a:r>
                        <a:rPr lang="en-US" baseline="0" dirty="0" smtClean="0"/>
                        <a:t> H.3854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Nov. Senate</a:t>
                      </a:r>
                      <a:r>
                        <a:rPr lang="en-US" baseline="0" dirty="0" smtClean="0"/>
                        <a:t> bill S.2058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593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When introduced:</a:t>
                      </a:r>
                      <a:endParaRPr lang="en-US" sz="1200" i="1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End</a:t>
                      </a:r>
                      <a:r>
                        <a:rPr lang="en-US" sz="1200" i="1" baseline="0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 of July</a:t>
                      </a:r>
                      <a:endParaRPr lang="en-US" sz="1200" i="1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August</a:t>
                      </a:r>
                      <a:endParaRPr lang="en-US" sz="1200" i="1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Just</a:t>
                      </a:r>
                      <a:r>
                        <a:rPr lang="en-US" sz="1200" i="1" baseline="0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 before Thanksgiving</a:t>
                      </a:r>
                      <a:endParaRPr lang="en-US" sz="1200" i="1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Last day of Fall session</a:t>
                      </a:r>
                      <a:endParaRPr lang="en-US" sz="1200" i="1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427987"/>
                  </a:ext>
                </a:extLst>
              </a:tr>
              <a:tr h="6183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Net metering caps</a:t>
                      </a:r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96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Net metering (NM) credit value</a:t>
                      </a:r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8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Minimum bill</a:t>
                      </a:r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22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Solar incentive</a:t>
                      </a:r>
                      <a:r>
                        <a:rPr lang="en-US" sz="1600" baseline="0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 program</a:t>
                      </a:r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95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222F43"/>
                          </a:solidFill>
                          <a:latin typeface="Source Sans Pro" panose="020B0503030403020204" pitchFamily="34" charset="0"/>
                        </a:rPr>
                        <a:t>Grandfathering</a:t>
                      </a:r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Rectangular Callout 1"/>
          <p:cNvSpPr/>
          <p:nvPr/>
        </p:nvSpPr>
        <p:spPr>
          <a:xfrm>
            <a:off x="2216425" y="2782957"/>
            <a:ext cx="3160643" cy="1013791"/>
          </a:xfrm>
          <a:prstGeom prst="wedgeRectCallout">
            <a:avLst>
              <a:gd name="adj1" fmla="val -44103"/>
              <a:gd name="adj2" fmla="val 17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largest differences exist in these three areas.  We will go over these today 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1749287" y="2375452"/>
            <a:ext cx="377687" cy="174928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1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8776" y="210327"/>
            <a:ext cx="8586438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Impact on low income, community solar, and municipal solar projects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3636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272325"/>
              </p:ext>
            </p:extLst>
          </p:nvPr>
        </p:nvGraphicFramePr>
        <p:xfrm>
          <a:off x="79511" y="1180164"/>
          <a:ext cx="8984975" cy="1805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2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7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1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94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679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6243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Source Sans Pro" panose="020B0503030403020204" pitchFamily="34" charset="0"/>
                        </a:rPr>
                        <a:t>Policy element</a:t>
                      </a:r>
                      <a:endParaRPr lang="en-US" sz="1600" i="1" dirty="0">
                        <a:latin typeface="Source Sans Pro" panose="020B0503030403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Downing amendment</a:t>
                      </a:r>
                    </a:p>
                    <a:p>
                      <a:pPr algn="ctr"/>
                      <a:r>
                        <a:rPr lang="en-US" baseline="0" dirty="0" smtClean="0"/>
                        <a:t>S.1973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Governor’s</a:t>
                      </a:r>
                      <a:r>
                        <a:rPr lang="en-US" baseline="0" dirty="0" smtClean="0"/>
                        <a:t> bill</a:t>
                      </a:r>
                    </a:p>
                    <a:p>
                      <a:pPr algn="ctr"/>
                      <a:r>
                        <a:rPr lang="en-US" baseline="0" dirty="0" smtClean="0"/>
                        <a:t>H.3724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Nov. House bill</a:t>
                      </a:r>
                      <a:r>
                        <a:rPr lang="en-US" baseline="0" dirty="0" smtClean="0"/>
                        <a:t> H.3854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Nov. Senate</a:t>
                      </a:r>
                      <a:r>
                        <a:rPr lang="en-US" baseline="0" dirty="0" smtClean="0"/>
                        <a:t> bill S.2058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14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Net metering caps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Lifts caps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 to 1600 MW, then eliminates caps completely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2% cap increase, public and private projects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222F43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1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0090" y="857133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222F43"/>
                </a:solidFill>
                <a:latin typeface="Source Sans Pro"/>
                <a:cs typeface="Source Sans Pro"/>
              </a:rPr>
              <a:t>Low income, </a:t>
            </a: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community solar </a:t>
            </a:r>
            <a:r>
              <a:rPr lang="en-US" sz="2800" b="1" dirty="0">
                <a:solidFill>
                  <a:srgbClr val="222F43"/>
                </a:solidFill>
                <a:latin typeface="Source Sans Pro"/>
                <a:cs typeface="Source Sans Pro"/>
              </a:rPr>
              <a:t>and municipal solar stalled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693" y="1720354"/>
            <a:ext cx="422822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dirty="0" smtClean="0">
                <a:solidFill>
                  <a:srgbClr val="4D616B"/>
                </a:solidFill>
                <a:cs typeface="Source Sans Pro"/>
              </a:rPr>
              <a:t>2% cap increase solves nothing.  These caps </a:t>
            </a:r>
            <a:r>
              <a:rPr lang="en-US" b="1" dirty="0" smtClean="0">
                <a:solidFill>
                  <a:srgbClr val="4D616B"/>
                </a:solidFill>
                <a:cs typeface="Source Sans Pro"/>
              </a:rPr>
              <a:t>will be hit again 3-6 months after being raised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  <a:cs typeface="Source Sans Pro"/>
              </a:rPr>
              <a:t>1% cap increase equals </a:t>
            </a:r>
            <a:r>
              <a:rPr lang="en-US" dirty="0" smtClean="0">
                <a:solidFill>
                  <a:srgbClr val="C00000"/>
                </a:solidFill>
                <a:cs typeface="Source Sans Pro"/>
              </a:rPr>
              <a:t>51 MW 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in 	National Grid territory.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cs typeface="Source Sans Pro"/>
              </a:rPr>
              <a:t>52 MW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: Public project net metering waiting list</a:t>
            </a:r>
          </a:p>
          <a:p>
            <a:pPr lvl="1"/>
            <a:endParaRPr lang="en-US" dirty="0" smtClean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cs typeface="Source Sans Pro"/>
              </a:rPr>
              <a:t>85 MW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: Private project net metering waiting list</a:t>
            </a:r>
          </a:p>
          <a:p>
            <a:pPr lvl="2"/>
            <a:endParaRPr lang="en-US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2217758"/>
            <a:ext cx="4206240" cy="2804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5840" y="5021918"/>
            <a:ext cx="420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D616B"/>
                </a:solidFill>
                <a:latin typeface="Source Sans Pro" panose="020B0503030403020204" pitchFamily="34" charset="0"/>
              </a:rPr>
              <a:t>Old Colony affordable housing solar project in Boston</a:t>
            </a:r>
            <a:endParaRPr lang="en-US" sz="1400" dirty="0">
              <a:solidFill>
                <a:srgbClr val="4D616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8775" y="3636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55294"/>
              </p:ext>
            </p:extLst>
          </p:nvPr>
        </p:nvGraphicFramePr>
        <p:xfrm>
          <a:off x="-1" y="1106931"/>
          <a:ext cx="9144000" cy="372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5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811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7196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Source Sans Pro" panose="020B0503030403020204" pitchFamily="34" charset="0"/>
                        </a:rPr>
                        <a:t>Policy element</a:t>
                      </a:r>
                      <a:endParaRPr lang="en-US" sz="1600" i="1" dirty="0">
                        <a:latin typeface="Source Sans Pro" panose="020B0503030403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Downing amendment</a:t>
                      </a:r>
                      <a:r>
                        <a:rPr lang="en-US" baseline="0" dirty="0" smtClean="0"/>
                        <a:t> S.1973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Governor’s</a:t>
                      </a:r>
                      <a:r>
                        <a:rPr lang="en-US" baseline="0" dirty="0" smtClean="0"/>
                        <a:t> bill</a:t>
                      </a:r>
                    </a:p>
                    <a:p>
                      <a:pPr algn="ctr"/>
                      <a:r>
                        <a:rPr lang="en-US" baseline="0" dirty="0" smtClean="0"/>
                        <a:t>H.3724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Nov. House bill</a:t>
                      </a:r>
                      <a:r>
                        <a:rPr lang="en-US" baseline="0" dirty="0" smtClean="0"/>
                        <a:t> H.3854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Nov. Senate</a:t>
                      </a:r>
                      <a:r>
                        <a:rPr lang="en-US" baseline="0" dirty="0" smtClean="0"/>
                        <a:t> bill S.2058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55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Net metering (NM) credit value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Small</a:t>
                      </a:r>
                      <a:r>
                        <a:rPr lang="en-US" sz="1600" u="sng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 solar</a:t>
                      </a:r>
                      <a:r>
                        <a:rPr lang="en-US" sz="1600" u="none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 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R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etail NM</a:t>
                      </a:r>
                    </a:p>
                    <a:p>
                      <a:endParaRPr lang="en-US" sz="1600" dirty="0" smtClean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“Retail lite”: DPU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 “may” adjust distribution charge for solar exporting more than 1/3 electricity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Small Solar</a:t>
                      </a:r>
                      <a:r>
                        <a:rPr lang="en-US" sz="1600" u="none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Retail NM</a:t>
                      </a:r>
                    </a:p>
                    <a:p>
                      <a:endParaRPr lang="en-US" sz="1600" dirty="0" smtClean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  <a:p>
                      <a:r>
                        <a:rPr lang="en-US" sz="1600" u="sng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Muni, Low Income, CSS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 Basic service </a:t>
                      </a:r>
                    </a:p>
                    <a:p>
                      <a:endParaRPr lang="en-US" sz="1600" dirty="0" smtClean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  <a:p>
                      <a:r>
                        <a:rPr lang="en-US" sz="1600" u="sng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All others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 Wholesale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Small solar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 Retail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 NM</a:t>
                      </a:r>
                    </a:p>
                    <a:p>
                      <a:endParaRPr lang="en-US" sz="1600" baseline="0" dirty="0" smtClean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  <a:p>
                      <a:r>
                        <a:rPr lang="en-US" sz="1600" u="sng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All others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 Wholesale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Small solar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 Retail NM</a:t>
                      </a:r>
                    </a:p>
                    <a:p>
                      <a:endParaRPr lang="en-US" sz="1600" dirty="0" smtClean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Muni, Low Income, CSS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 Retail lite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All</a:t>
                      </a:r>
                      <a:r>
                        <a:rPr lang="en-US" sz="1600" u="sng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 others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: Basic service</a:t>
                      </a:r>
                      <a:endParaRPr lang="en-US" sz="1600" dirty="0" smtClean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  <a:p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08776" y="210327"/>
            <a:ext cx="8586438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Impact on low income, community and municipal solar projects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9588" y="2105691"/>
            <a:ext cx="7485082" cy="579473"/>
          </a:xfrm>
          <a:prstGeom prst="rect">
            <a:avLst/>
          </a:prstGeom>
          <a:solidFill>
            <a:srgbClr val="D5F3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srgbClr val="C00000"/>
                </a:solidFill>
              </a:rPr>
              <a:t>Small Solar</a:t>
            </a:r>
            <a:r>
              <a:rPr lang="en-US" dirty="0" smtClean="0">
                <a:solidFill>
                  <a:srgbClr val="C00000"/>
                </a:solidFill>
              </a:rPr>
              <a:t>: Retail rate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6239" y="929557"/>
            <a:ext cx="8190199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Fair compensation for net metering is critical 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281738"/>
            <a:ext cx="7720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226" y="1674228"/>
            <a:ext cx="410545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D616B"/>
                </a:solidFill>
              </a:rPr>
              <a:t>Proposed legislation arbitrarily cuts net metering credit values 20%-75%</a:t>
            </a:r>
          </a:p>
          <a:p>
            <a:endParaRPr lang="en-US" dirty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NO consideration of </a:t>
            </a:r>
            <a:r>
              <a:rPr lang="en-US" dirty="0" err="1" smtClean="0">
                <a:solidFill>
                  <a:srgbClr val="4D616B"/>
                </a:solidFill>
              </a:rPr>
              <a:t>solar’s</a:t>
            </a:r>
            <a:r>
              <a:rPr lang="en-US" dirty="0" smtClean="0">
                <a:solidFill>
                  <a:srgbClr val="4D616B"/>
                </a:solidFill>
              </a:rPr>
              <a:t>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NO consideration of project economic viability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Proposals exacerbate access issues for low income, renters and those without sunny rooftops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Rolls solar policy back to pre-2008, before Global Warming Solutions Act enacted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22F43"/>
              </a:solidFill>
              <a:latin typeface="Source Sans Pro" panose="020B0503030403020204" pitchFamily="34" charset="0"/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  <a:latin typeface="Source Sans Pro" panose="020B0503030403020204" pitchFamily="34" charset="0"/>
            </a:endParaRPr>
          </a:p>
          <a:p>
            <a:endParaRPr lang="en-US" sz="1600" dirty="0" smtClean="0">
              <a:latin typeface="Source Sans Pro" panose="020B0503030403020204" pitchFamily="34" charset="0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6785044"/>
              </p:ext>
            </p:extLst>
          </p:nvPr>
        </p:nvGraphicFramePr>
        <p:xfrm>
          <a:off x="4041969" y="2470246"/>
          <a:ext cx="4788132" cy="228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65464" y="4810856"/>
            <a:ext cx="54534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House</a:t>
            </a:r>
            <a:endParaRPr lang="en-US" sz="10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74828" y="4918586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Senate</a:t>
            </a:r>
            <a:endParaRPr lang="en-US" sz="10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07980" y="4911844"/>
            <a:ext cx="413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Nov</a:t>
            </a:r>
            <a:endParaRPr lang="en-US" sz="105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43" y="2362606"/>
            <a:ext cx="4596393" cy="276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2281738"/>
            <a:ext cx="7720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295" y="4378340"/>
            <a:ext cx="2893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4D616B"/>
                </a:solidFill>
              </a:rPr>
              <a:t>Oscar Romero House</a:t>
            </a:r>
          </a:p>
          <a:p>
            <a:r>
              <a:rPr lang="en-US" sz="1600" dirty="0" smtClean="0">
                <a:solidFill>
                  <a:srgbClr val="4D616B"/>
                </a:solidFill>
              </a:rPr>
              <a:t>Current savings: $1,200/</a:t>
            </a:r>
            <a:r>
              <a:rPr lang="en-US" sz="1600" dirty="0" err="1" smtClean="0">
                <a:solidFill>
                  <a:srgbClr val="4D616B"/>
                </a:solidFill>
              </a:rPr>
              <a:t>yr</a:t>
            </a:r>
            <a:r>
              <a:rPr lang="en-US" sz="1600" dirty="0" smtClean="0">
                <a:solidFill>
                  <a:srgbClr val="4D616B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4D616B"/>
                </a:solidFill>
              </a:rPr>
              <a:t>Gov. bill savings: $500/</a:t>
            </a:r>
            <a:r>
              <a:rPr lang="en-US" sz="1600" dirty="0" err="1" smtClean="0">
                <a:solidFill>
                  <a:srgbClr val="4D616B"/>
                </a:solidFill>
              </a:rPr>
              <a:t>yr</a:t>
            </a:r>
            <a:r>
              <a:rPr lang="en-US" sz="1600" dirty="0" smtClean="0">
                <a:solidFill>
                  <a:srgbClr val="4D616B"/>
                </a:solidFill>
              </a:rPr>
              <a:t>*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House bill savings: -$2,500/</a:t>
            </a:r>
            <a:r>
              <a:rPr lang="en-US" sz="1600" dirty="0" err="1" smtClean="0">
                <a:solidFill>
                  <a:srgbClr val="C00000"/>
                </a:solidFill>
              </a:rPr>
              <a:t>yr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8286" y="4341413"/>
            <a:ext cx="2928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4D616B"/>
                </a:solidFill>
              </a:rPr>
              <a:t>Lexington</a:t>
            </a:r>
          </a:p>
          <a:p>
            <a:r>
              <a:rPr lang="en-US" sz="1600" dirty="0" smtClean="0">
                <a:solidFill>
                  <a:srgbClr val="4D616B"/>
                </a:solidFill>
              </a:rPr>
              <a:t>Current savings: $73,000/</a:t>
            </a:r>
            <a:r>
              <a:rPr lang="en-US" sz="1600" dirty="0" err="1" smtClean="0">
                <a:solidFill>
                  <a:srgbClr val="4D616B"/>
                </a:solidFill>
              </a:rPr>
              <a:t>yr</a:t>
            </a:r>
            <a:endParaRPr lang="en-US" sz="1600" dirty="0" smtClean="0">
              <a:solidFill>
                <a:srgbClr val="4D616B"/>
              </a:solidFill>
            </a:endParaRPr>
          </a:p>
          <a:p>
            <a:r>
              <a:rPr lang="en-US" sz="1600" dirty="0" smtClean="0">
                <a:solidFill>
                  <a:srgbClr val="C00000"/>
                </a:solidFill>
              </a:rPr>
              <a:t>Gov. bill savings: -$31,000/</a:t>
            </a:r>
            <a:r>
              <a:rPr lang="en-US" sz="1600" dirty="0" err="1" smtClean="0">
                <a:solidFill>
                  <a:srgbClr val="C00000"/>
                </a:solidFill>
              </a:rPr>
              <a:t>yr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House bill savings: -$116,000/</a:t>
            </a:r>
            <a:r>
              <a:rPr lang="en-US" sz="1600" dirty="0" err="1" smtClean="0">
                <a:solidFill>
                  <a:srgbClr val="C00000"/>
                </a:solidFill>
              </a:rPr>
              <a:t>yr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0565" y="4312853"/>
            <a:ext cx="2804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4D616B"/>
                </a:solidFill>
              </a:rPr>
              <a:t>Pioneer Valley </a:t>
            </a:r>
          </a:p>
          <a:p>
            <a:r>
              <a:rPr lang="en-US" sz="1600" dirty="0" smtClean="0">
                <a:solidFill>
                  <a:srgbClr val="4D616B"/>
                </a:solidFill>
              </a:rPr>
              <a:t>Current savings: $30,000/</a:t>
            </a:r>
            <a:r>
              <a:rPr lang="en-US" sz="1600" dirty="0" err="1" smtClean="0">
                <a:solidFill>
                  <a:srgbClr val="4D616B"/>
                </a:solidFill>
              </a:rPr>
              <a:t>yr</a:t>
            </a:r>
            <a:endParaRPr lang="en-US" sz="1600" dirty="0" smtClean="0">
              <a:solidFill>
                <a:srgbClr val="4D616B"/>
              </a:solidFill>
            </a:endParaRPr>
          </a:p>
          <a:p>
            <a:r>
              <a:rPr lang="en-US" sz="1600" dirty="0" smtClean="0">
                <a:solidFill>
                  <a:srgbClr val="4D616B"/>
                </a:solidFill>
              </a:rPr>
              <a:t>Gov. bill savings</a:t>
            </a:r>
            <a:r>
              <a:rPr lang="en-US" sz="1600" dirty="0" smtClean="0">
                <a:solidFill>
                  <a:srgbClr val="4D616B"/>
                </a:solidFill>
              </a:rPr>
              <a:t>: $5,900/</a:t>
            </a:r>
            <a:r>
              <a:rPr lang="en-US" sz="1600" dirty="0" err="1" smtClean="0">
                <a:solidFill>
                  <a:srgbClr val="4D616B"/>
                </a:solidFill>
              </a:rPr>
              <a:t>yr</a:t>
            </a:r>
            <a:endParaRPr lang="en-US" sz="1600" dirty="0" smtClean="0">
              <a:solidFill>
                <a:srgbClr val="4D616B"/>
              </a:solidFill>
            </a:endParaRPr>
          </a:p>
          <a:p>
            <a:r>
              <a:rPr lang="en-US" sz="1600" dirty="0" smtClean="0">
                <a:solidFill>
                  <a:srgbClr val="C00000"/>
                </a:solidFill>
              </a:rPr>
              <a:t>House </a:t>
            </a:r>
            <a:r>
              <a:rPr lang="en-US" sz="1600" dirty="0" smtClean="0">
                <a:solidFill>
                  <a:srgbClr val="C00000"/>
                </a:solidFill>
              </a:rPr>
              <a:t>bill savings</a:t>
            </a:r>
            <a:r>
              <a:rPr lang="en-US" sz="1600" dirty="0" smtClean="0">
                <a:solidFill>
                  <a:srgbClr val="C00000"/>
                </a:solidFill>
              </a:rPr>
              <a:t>: -25,680/</a:t>
            </a:r>
            <a:r>
              <a:rPr lang="en-US" sz="1600" dirty="0" err="1" smtClean="0">
                <a:solidFill>
                  <a:srgbClr val="C00000"/>
                </a:solidFill>
              </a:rPr>
              <a:t>yr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39" y="5833682"/>
            <a:ext cx="845993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 dirty="0">
                <a:solidFill>
                  <a:srgbClr val="222F43"/>
                </a:solidFill>
                <a:cs typeface="Source Sans Pro"/>
              </a:rPr>
              <a:t>Note: </a:t>
            </a:r>
            <a:r>
              <a:rPr lang="en-US" b="1" i="1" dirty="0" smtClean="0">
                <a:solidFill>
                  <a:srgbClr val="222F43"/>
                </a:solidFill>
                <a:cs typeface="Source Sans Pro"/>
              </a:rPr>
              <a:t>Assumes current SREC II incentives, which won’t be available post-1600 MW</a:t>
            </a:r>
            <a:endParaRPr lang="en-US" b="1" i="1" dirty="0">
              <a:solidFill>
                <a:srgbClr val="222F43"/>
              </a:solidFill>
              <a:cs typeface="Source Sans Pro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6239" y="929557"/>
            <a:ext cx="8190199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>
                <a:solidFill>
                  <a:srgbClr val="222F43"/>
                </a:solidFill>
                <a:latin typeface="Source Sans Pro"/>
                <a:cs typeface="Source Sans Pro"/>
              </a:rPr>
              <a:t>C</a:t>
            </a: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uts to net metering credits kills projects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5" y="2281738"/>
            <a:ext cx="1771185" cy="1771185"/>
          </a:xfrm>
          <a:prstGeom prst="rect">
            <a:avLst/>
          </a:prstGeom>
        </p:spPr>
      </p:pic>
      <p:pic>
        <p:nvPicPr>
          <p:cNvPr id="15" name="Picture 14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02" y="2278987"/>
            <a:ext cx="1773936" cy="1773936"/>
          </a:xfrm>
          <a:prstGeom prst="rect">
            <a:avLst/>
          </a:prstGeom>
        </p:spPr>
      </p:pic>
      <p:pic>
        <p:nvPicPr>
          <p:cNvPr id="16" name="Picture 15" descr="Screen Shot 2016-01-12 at 4.59.32 PM.png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2" y="2249903"/>
            <a:ext cx="1773936" cy="1773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115" y="1879426"/>
            <a:ext cx="177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D616B"/>
                </a:solidFill>
                <a:latin typeface="Source Sans Pro" panose="020B0503030403020204" pitchFamily="34" charset="0"/>
              </a:rPr>
              <a:t>Low income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82800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04370" y="1906046"/>
            <a:ext cx="177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D616B"/>
                </a:solidFill>
                <a:latin typeface="Source Sans Pro" panose="020B0503030403020204" pitchFamily="34" charset="0"/>
              </a:rPr>
              <a:t>Municipal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97700" y="1913949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38347" y="1854985"/>
            <a:ext cx="241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D616B"/>
                </a:solidFill>
                <a:latin typeface="Source Sans Pro" panose="020B0503030403020204" pitchFamily="34" charset="0"/>
              </a:rPr>
              <a:t>Community shared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3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608624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Wholesale isn’t fair payment for solar 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52" y="2739761"/>
            <a:ext cx="5526844" cy="332783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163653" y="3025450"/>
            <a:ext cx="1510747" cy="1606185"/>
          </a:xfrm>
          <a:prstGeom prst="wedgeRectCallout">
            <a:avLst>
              <a:gd name="adj1" fmla="val 125877"/>
              <a:gd name="adj2" fmla="val -10191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rgbClr val="4D616B"/>
                </a:solidFill>
                <a:latin typeface="Source Sans Pro" panose="020B0503030403020204" pitchFamily="34" charset="0"/>
              </a:rPr>
              <a:t>Acadia Center </a:t>
            </a:r>
            <a:r>
              <a:rPr lang="en-US" sz="1400" i="1" dirty="0" smtClean="0">
                <a:solidFill>
                  <a:srgbClr val="4D616B"/>
                </a:solidFill>
                <a:latin typeface="Source Sans Pro" panose="020B0503030403020204" pitchFamily="34" charset="0"/>
              </a:rPr>
              <a:t>study </a:t>
            </a:r>
            <a:r>
              <a:rPr lang="en-US" sz="1400" i="1" dirty="0">
                <a:solidFill>
                  <a:srgbClr val="4D616B"/>
                </a:solidFill>
                <a:latin typeface="Source Sans Pro" panose="020B0503030403020204" pitchFamily="34" charset="0"/>
              </a:rPr>
              <a:t>shows the value of solar to the grid ranges from 22-28 cents/kWh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280" y="1298751"/>
            <a:ext cx="83972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D616B"/>
                </a:solidFill>
                <a:cs typeface="Source Sans Pro"/>
              </a:rPr>
              <a:t>Paying solar wholesale rates means paying solar </a:t>
            </a:r>
            <a:r>
              <a:rPr lang="en-US" b="1" dirty="0">
                <a:solidFill>
                  <a:srgbClr val="4D616B"/>
                </a:solidFill>
                <a:cs typeface="Source Sans Pro"/>
              </a:rPr>
              <a:t>LESS THAN </a:t>
            </a:r>
            <a:r>
              <a:rPr lang="en-US" dirty="0">
                <a:solidFill>
                  <a:srgbClr val="4D616B"/>
                </a:solidFill>
                <a:cs typeface="Source Sans Pro"/>
              </a:rPr>
              <a:t>wholesale generators, e.g. natural gas plants, who earn additional revenue from other payments</a:t>
            </a:r>
          </a:p>
          <a:p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r>
              <a:rPr lang="en-US" dirty="0">
                <a:solidFill>
                  <a:srgbClr val="4D616B"/>
                </a:solidFill>
                <a:cs typeface="Source Sans Pro"/>
              </a:rPr>
              <a:t>Studies show solar electricity is worth </a:t>
            </a:r>
            <a:r>
              <a:rPr lang="en-US" b="1" dirty="0">
                <a:solidFill>
                  <a:srgbClr val="4D616B"/>
                </a:solidFill>
                <a:cs typeface="Source Sans Pro"/>
              </a:rPr>
              <a:t>MORE THAN </a:t>
            </a:r>
            <a:r>
              <a:rPr lang="en-US" dirty="0">
                <a:solidFill>
                  <a:srgbClr val="4D616B"/>
                </a:solidFill>
                <a:cs typeface="Source Sans Pro"/>
              </a:rPr>
              <a:t>wholesale and retail rates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2244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59919" y="636527"/>
            <a:ext cx="8320308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Offsetting net metering credits with higher incentives is not cost-effective policy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774" y="1506489"/>
            <a:ext cx="41888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776" y="1480418"/>
            <a:ext cx="8771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4D616B"/>
              </a:solidFill>
            </a:endParaRPr>
          </a:p>
          <a:p>
            <a:r>
              <a:rPr lang="en-US" b="1" dirty="0" smtClean="0">
                <a:solidFill>
                  <a:srgbClr val="4D616B"/>
                </a:solidFill>
              </a:rPr>
              <a:t>Net </a:t>
            </a:r>
            <a:r>
              <a:rPr lang="en-US" b="1" dirty="0">
                <a:solidFill>
                  <a:srgbClr val="4D616B"/>
                </a:solidFill>
              </a:rPr>
              <a:t>metering credits are non-taxable credits, incentives (i.e. SRECs) are taxable cash </a:t>
            </a:r>
            <a:r>
              <a:rPr lang="en-US" b="1" dirty="0" smtClean="0">
                <a:solidFill>
                  <a:srgbClr val="4D616B"/>
                </a:solidFill>
              </a:rPr>
              <a:t>payments</a:t>
            </a:r>
          </a:p>
          <a:p>
            <a:endParaRPr lang="en-US" b="1" dirty="0">
              <a:solidFill>
                <a:srgbClr val="4D616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616B"/>
                </a:solidFill>
              </a:rPr>
              <a:t>Large cash payments can create tax problems  and undermine opportunity for solar to lower electricity bills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616B"/>
                </a:solidFill>
              </a:rPr>
              <a:t>Most new affordable housing developments CANNOT accept cash payments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616B"/>
                </a:solidFill>
              </a:rPr>
              <a:t>Could force solar owners to “sell” incentive (i.e. renewable energy attributes) in order to finance </a:t>
            </a:r>
            <a:r>
              <a:rPr lang="en-US" dirty="0" smtClean="0">
                <a:solidFill>
                  <a:srgbClr val="4D616B"/>
                </a:solidFill>
              </a:rPr>
              <a:t>system</a:t>
            </a:r>
            <a:endParaRPr lang="en-US" b="1" dirty="0">
              <a:solidFill>
                <a:srgbClr val="4D616B"/>
              </a:solidFill>
            </a:endParaRPr>
          </a:p>
          <a:p>
            <a:endParaRPr lang="en-US" b="1" dirty="0" smtClean="0">
              <a:solidFill>
                <a:srgbClr val="4D616B"/>
              </a:solidFill>
            </a:endParaRPr>
          </a:p>
          <a:p>
            <a:r>
              <a:rPr lang="en-US" b="1" dirty="0" smtClean="0">
                <a:solidFill>
                  <a:srgbClr val="4D616B"/>
                </a:solidFill>
              </a:rPr>
              <a:t>Every $1 cut in net metering credits requires more than a $1 increase in incentive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This approach doesn’t save ratepayers money!</a:t>
            </a:r>
            <a:endParaRPr lang="en-US" b="1" dirty="0">
              <a:solidFill>
                <a:srgbClr val="4D616B"/>
              </a:solidFill>
            </a:endParaRPr>
          </a:p>
          <a:p>
            <a:pPr marL="0" lvl="1"/>
            <a:endParaRPr lang="en-US" b="1" dirty="0" smtClean="0">
              <a:solidFill>
                <a:srgbClr val="4D616B"/>
              </a:solidFill>
              <a:latin typeface="Source Sans Pro" panose="020B0503030403020204" pitchFamily="34" charset="0"/>
            </a:endParaRPr>
          </a:p>
          <a:p>
            <a:pPr marL="0" lvl="1"/>
            <a:endParaRPr lang="en-US" b="1" dirty="0" smtClean="0">
              <a:solidFill>
                <a:srgbClr val="4D616B"/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333" y="5422653"/>
            <a:ext cx="8771452" cy="6602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b="1" dirty="0">
                <a:solidFill>
                  <a:srgbClr val="222F43"/>
                </a:solidFill>
              </a:rPr>
              <a:t>BEST APPROACH: </a:t>
            </a:r>
          </a:p>
          <a:p>
            <a:pPr marL="0" lvl="1" algn="ctr"/>
            <a:r>
              <a:rPr lang="en-US" b="1" dirty="0">
                <a:solidFill>
                  <a:srgbClr val="222F43"/>
                </a:solidFill>
              </a:rPr>
              <a:t>Maintain current net metering rates and have DOER reduce </a:t>
            </a:r>
            <a:r>
              <a:rPr lang="en-US" b="1" dirty="0" smtClean="0">
                <a:solidFill>
                  <a:srgbClr val="222F43"/>
                </a:solidFill>
              </a:rPr>
              <a:t>incentives</a:t>
            </a:r>
            <a:endParaRPr lang="en-US" dirty="0">
              <a:solidFill>
                <a:srgbClr val="222F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8775" y="3636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35466"/>
            <a:ext cx="914399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2800" b="1" dirty="0">
                <a:solidFill>
                  <a:srgbClr val="222F43"/>
                </a:solidFill>
                <a:latin typeface="Source Sans Pro"/>
                <a:cs typeface="Source Sans Pro"/>
              </a:rPr>
              <a:t>Impact on low income, </a:t>
            </a: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community, </a:t>
            </a:r>
            <a:r>
              <a:rPr lang="en-US" sz="2800" b="1" dirty="0">
                <a:solidFill>
                  <a:srgbClr val="222F43"/>
                </a:solidFill>
                <a:latin typeface="Source Sans Pro"/>
                <a:cs typeface="Source Sans Pro"/>
              </a:rPr>
              <a:t>and municipal solar projects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24821"/>
              </p:ext>
            </p:extLst>
          </p:nvPr>
        </p:nvGraphicFramePr>
        <p:xfrm>
          <a:off x="89450" y="1423635"/>
          <a:ext cx="9004853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4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2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5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32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22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6243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Source Sans Pro" panose="020B0503030403020204" pitchFamily="34" charset="0"/>
                        </a:rPr>
                        <a:t>Policy element</a:t>
                      </a:r>
                      <a:endParaRPr lang="en-US" sz="1600" i="1" dirty="0">
                        <a:latin typeface="Source Sans Pro" panose="020B0503030403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Downing amendment</a:t>
                      </a:r>
                      <a:r>
                        <a:rPr lang="en-US" baseline="0" dirty="0" smtClean="0"/>
                        <a:t> S.1973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Governor’s</a:t>
                      </a:r>
                      <a:r>
                        <a:rPr lang="en-US" baseline="0" dirty="0" smtClean="0"/>
                        <a:t> bill</a:t>
                      </a:r>
                    </a:p>
                    <a:p>
                      <a:pPr algn="ctr"/>
                      <a:r>
                        <a:rPr lang="en-US" baseline="0" dirty="0" smtClean="0"/>
                        <a:t>H.3724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Nov. House bill</a:t>
                      </a:r>
                      <a:r>
                        <a:rPr lang="en-US" baseline="0" dirty="0" smtClean="0"/>
                        <a:t> H.3854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Nov. Senate</a:t>
                      </a:r>
                      <a:r>
                        <a:rPr lang="en-US" baseline="0" dirty="0" smtClean="0"/>
                        <a:t> bill S.2058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80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Minimum bill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None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Yes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Source Sans Pro" panose="020B0503030403020204" pitchFamily="34" charset="0"/>
                        </a:rPr>
                        <a:t>None</a:t>
                      </a:r>
                      <a:endParaRPr lang="en-US" sz="1600" dirty="0">
                        <a:solidFill>
                          <a:srgbClr val="C00000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7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7215" y="636527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Who is </a:t>
            </a:r>
            <a:r>
              <a:rPr lang="en-US" sz="2800" b="1" dirty="0" err="1" smtClean="0">
                <a:solidFill>
                  <a:srgbClr val="222F43"/>
                </a:solidFill>
                <a:latin typeface="Source Sans Pro"/>
                <a:cs typeface="Source Sans Pro"/>
              </a:rPr>
              <a:t>MassSolar</a:t>
            </a: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?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75" y="1143790"/>
            <a:ext cx="8935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4D616B"/>
                </a:solidFill>
                <a:cs typeface="Source Sans Pro"/>
              </a:rPr>
              <a:t>MassSolar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 is Working, Inc. </a:t>
            </a:r>
            <a:r>
              <a:rPr lang="en-US" dirty="0">
                <a:solidFill>
                  <a:srgbClr val="4D616B"/>
                </a:solidFill>
                <a:cs typeface="Source Sans Pro"/>
              </a:rPr>
              <a:t>is a collaboration of Massachusetts solar businesses, solar 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owners, environmental </a:t>
            </a:r>
            <a:r>
              <a:rPr lang="en-US" dirty="0">
                <a:solidFill>
                  <a:srgbClr val="4D616B"/>
                </a:solidFill>
                <a:cs typeface="Source Sans Pro"/>
              </a:rPr>
              <a:t>advocates, community organizations and motivated citizens. We are dedicated to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:</a:t>
            </a:r>
          </a:p>
          <a:p>
            <a:endParaRPr lang="en-US" dirty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616B"/>
                </a:solidFill>
                <a:cs typeface="Source Sans Pro"/>
              </a:rPr>
              <a:t>Supporting the continued growth of the Massachusetts solar economy;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616B"/>
                </a:solidFill>
                <a:cs typeface="Source Sans Pro"/>
              </a:rPr>
              <a:t>Modernizing the electricity grid;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616B"/>
                </a:solidFill>
                <a:cs typeface="Source Sans Pro"/>
              </a:rPr>
              <a:t>Maximizing the potential of solar as a solution to climate change;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616B"/>
                </a:solidFill>
                <a:cs typeface="Source Sans Pro"/>
              </a:rPr>
              <a:t>Ensuring that everyone has fair and equitable access to 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affordable solar </a:t>
            </a:r>
            <a:r>
              <a:rPr lang="en-US" dirty="0">
                <a:solidFill>
                  <a:srgbClr val="4D616B"/>
                </a:solidFill>
                <a:cs typeface="Source Sans Pro"/>
              </a:rPr>
              <a:t>power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.</a:t>
            </a:r>
          </a:p>
          <a:p>
            <a:endParaRPr lang="en-US" dirty="0">
              <a:solidFill>
                <a:srgbClr val="4D616B"/>
              </a:solidFill>
              <a:cs typeface="Source Sans Pro"/>
            </a:endParaRPr>
          </a:p>
          <a:p>
            <a:r>
              <a:rPr lang="en-US" b="1" dirty="0" smtClean="0">
                <a:solidFill>
                  <a:srgbClr val="4D616B"/>
                </a:solidFill>
                <a:cs typeface="Source Sans Pro"/>
              </a:rPr>
              <a:t>Some of our affiliated organizations and companies: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5" y="4068080"/>
            <a:ext cx="1365034" cy="1067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34" y="3933522"/>
            <a:ext cx="1270438" cy="1336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02" y="5434421"/>
            <a:ext cx="5387796" cy="48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769" y="3734308"/>
            <a:ext cx="1950889" cy="1051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29" y="3961767"/>
            <a:ext cx="1987468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0090" y="857133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Minimum  bills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8" y="1562928"/>
            <a:ext cx="790958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D616B"/>
                </a:solidFill>
                <a:cs typeface="Source Sans Pro"/>
              </a:rPr>
              <a:t>Language in House bill focuses on “fixed costs”, which will result in highest possible minimum bill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Could mean $360 in annual minimum bills ($30/month) for residential solar customers; much higher bills for everyone else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Low income, municipal and CSS disproportionately impacted because they serve multiple customers and multiple 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  <a:cs typeface="Source Sans Pro"/>
              </a:rPr>
              <a:t>Limited grandfathering for existing projects through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Undermine existing investments and jeopardizes financing</a:t>
            </a:r>
          </a:p>
          <a:p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r>
              <a:rPr lang="en-US" sz="1600" dirty="0">
                <a:solidFill>
                  <a:srgbClr val="C00000"/>
                </a:solidFill>
                <a:cs typeface="Source Sans Pro"/>
              </a:rPr>
              <a:t>C</a:t>
            </a:r>
            <a:r>
              <a:rPr lang="en-US" sz="1600" dirty="0" smtClean="0">
                <a:solidFill>
                  <a:srgbClr val="C00000"/>
                </a:solidFill>
                <a:cs typeface="Source Sans Pro"/>
              </a:rPr>
              <a:t>uts to net metering credits AND minimum bills will prevent most new solar projects from moving forward- EVEN RESIDENTIAL SOLAR PROJECTS.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489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1020" y="1083798"/>
            <a:ext cx="8204200" cy="894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Crafting good solar policy: </a:t>
            </a: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222F43"/>
              </a:solidFill>
              <a:latin typeface="Source Sans Pro"/>
              <a:cs typeface="Source Sans Pro"/>
            </a:endParaRP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Lowering costs while maintaining benefits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45" y="2077113"/>
            <a:ext cx="6381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1020" y="830028"/>
            <a:ext cx="82042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Crafting good solar policy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866239"/>
            <a:ext cx="77209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4D616B"/>
                </a:solidFill>
                <a:cs typeface="Source Sans Pro"/>
              </a:rPr>
              <a:t>Consider benefits of solar as well as the costs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Net Metering and Solar Task Force report shows every $1 invested in solar yields $2.20-$2.70 in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616B"/>
                </a:solidFill>
                <a:cs typeface="Source Sans Pro"/>
              </a:rPr>
              <a:t>Solar </a:t>
            </a:r>
            <a:r>
              <a:rPr lang="en-US" sz="1600" dirty="0">
                <a:solidFill>
                  <a:srgbClr val="4D616B"/>
                </a:solidFill>
                <a:cs typeface="Source Sans Pro"/>
                <a:hlinkClick r:id="rId3"/>
              </a:rPr>
              <a:t>benefits ALL ratepayers </a:t>
            </a:r>
            <a:r>
              <a:rPr lang="en-US" sz="1600" dirty="0">
                <a:solidFill>
                  <a:srgbClr val="4D616B"/>
                </a:solidFill>
                <a:cs typeface="Source Sans Pro"/>
              </a:rPr>
              <a:t>by lowering energy supply prices, diversifies our energy portfolio, avoiding need for investment in new infrastructure, generating power more efficiently, avoiding air pollution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616B"/>
                </a:solidFill>
                <a:cs typeface="Source Sans Pro"/>
              </a:rPr>
              <a:t>Solar creates jobs, builds healthier communities and expands tax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bases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Solar programs involve NO risk to ratepayers, i.e. solar only gets paid when it works, and encourages private capital to invest in new local generation, which is badly needed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705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1020" y="830028"/>
            <a:ext cx="82042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Crafting good solar policy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866239"/>
            <a:ext cx="77209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>
                <a:solidFill>
                  <a:srgbClr val="4D616B"/>
                </a:solidFill>
                <a:cs typeface="Source Sans Pro"/>
              </a:rPr>
              <a:t>2. Avoid arbitrary cuts </a:t>
            </a:r>
            <a:r>
              <a:rPr lang="en-US" b="1" dirty="0" smtClean="0">
                <a:solidFill>
                  <a:srgbClr val="4D616B"/>
                </a:solidFill>
                <a:cs typeface="Source Sans Pro"/>
              </a:rPr>
              <a:t>to </a:t>
            </a:r>
            <a:r>
              <a:rPr lang="en-US" b="1" dirty="0">
                <a:solidFill>
                  <a:srgbClr val="4D616B"/>
                </a:solidFill>
                <a:cs typeface="Source Sans Pro"/>
              </a:rPr>
              <a:t>net metering </a:t>
            </a:r>
            <a:r>
              <a:rPr lang="en-US" b="1" dirty="0" smtClean="0">
                <a:solidFill>
                  <a:srgbClr val="4D616B"/>
                </a:solidFill>
                <a:cs typeface="Source Sans Pro"/>
              </a:rPr>
              <a:t>credits and </a:t>
            </a:r>
            <a:r>
              <a:rPr lang="en-US" b="1" dirty="0">
                <a:solidFill>
                  <a:srgbClr val="4D616B"/>
                </a:solidFill>
                <a:cs typeface="Source Sans Pro"/>
              </a:rPr>
              <a:t>minimum bills</a:t>
            </a:r>
          </a:p>
          <a:p>
            <a:pPr marL="0" lvl="1"/>
            <a:endParaRPr lang="en-US" dirty="0">
              <a:solidFill>
                <a:srgbClr val="4D616B"/>
              </a:solidFill>
              <a:cs typeface="Source Sans Pro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616B"/>
                </a:solidFill>
                <a:cs typeface="Source Sans Pro"/>
              </a:rPr>
              <a:t>Conduct a value of solar study to inform compensation rates or establish a mechanism for solar to pay for use of the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grid.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Maintain current net metering framework. Address </a:t>
            </a:r>
            <a:r>
              <a:rPr lang="en-US" sz="1600" dirty="0">
                <a:solidFill>
                  <a:srgbClr val="4D616B"/>
                </a:solidFill>
                <a:cs typeface="Source Sans Pro"/>
              </a:rPr>
              <a:t>cost concerns by adjusting  incentive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levels.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NOTE: Post 1600 MW, new solar projects would receive lower cost renewable energy credits by default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Consider solar costs relative to other energy options on the table, e.g. transmission lines to Canada and new gas pipelines.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8751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1020" y="830028"/>
            <a:ext cx="82042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Crafting good solar policy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866239"/>
            <a:ext cx="77209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4D616B"/>
                </a:solidFill>
                <a:cs typeface="Source Sans Pro"/>
              </a:rPr>
              <a:t>3. Eliminate net metering caps</a:t>
            </a:r>
            <a:endParaRPr lang="en-US" b="1" dirty="0">
              <a:solidFill>
                <a:srgbClr val="4D616B"/>
              </a:solidFill>
              <a:cs typeface="Source Sans Pro"/>
            </a:endParaRPr>
          </a:p>
          <a:p>
            <a:pPr marL="0" lvl="1"/>
            <a:endParaRPr lang="en-US" dirty="0">
              <a:solidFill>
                <a:srgbClr val="4D616B"/>
              </a:solidFill>
              <a:cs typeface="Source Sans Pro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Net metering caps have been raised by the legislature 4 times since 2008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A sustainable, stable solar market needs cannot be created while caps constrain growth and create a stop-and-start dynamic in the market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Fair compensation for solar plus a mechanism for solar to pay for use of the grid renders net metering caps unnecessary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722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8775" y="2732007"/>
            <a:ext cx="4412143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Questions?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59" y="10965"/>
            <a:ext cx="4088441" cy="61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8696" y="769198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Solar is working for Massachusetts</a:t>
            </a:r>
            <a:endParaRPr lang="en-US" sz="2800" b="1" i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158" y="1723387"/>
            <a:ext cx="86976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D616B"/>
                </a:solidFill>
                <a:cs typeface="Source Sans Pro"/>
              </a:rPr>
              <a:t>Solar is delivering a range of economic, environmental and social benefits to Massachusetts communities and ratepayers</a:t>
            </a:r>
          </a:p>
          <a:p>
            <a:pPr algn="ctr"/>
            <a:endParaRPr lang="en-US" b="1" i="1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algn="ctr"/>
            <a:endParaRPr lang="en-US" b="1" i="1" dirty="0" smtClean="0">
              <a:solidFill>
                <a:srgbClr val="4D616B"/>
              </a:solidFill>
              <a:cs typeface="Source Sans Pro"/>
            </a:endParaRPr>
          </a:p>
          <a:p>
            <a:pPr algn="ctr"/>
            <a:endParaRPr lang="en-US" sz="1600" i="1" dirty="0" smtClean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D616B"/>
                </a:solidFill>
                <a:cs typeface="Source Sans Pro"/>
              </a:rPr>
              <a:t>$1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invested in solar yields </a:t>
            </a:r>
            <a:r>
              <a:rPr lang="en-US" sz="2000" b="1" dirty="0" smtClean="0">
                <a:solidFill>
                  <a:srgbClr val="4D616B"/>
                </a:solidFill>
                <a:cs typeface="Source Sans Pro"/>
              </a:rPr>
              <a:t>$2.20 to $2.70</a:t>
            </a:r>
          </a:p>
          <a:p>
            <a:r>
              <a:rPr lang="en-US" sz="1600" dirty="0">
                <a:solidFill>
                  <a:srgbClr val="4D616B"/>
                </a:solidFill>
                <a:cs typeface="Source Sans Pro"/>
              </a:rPr>
              <a:t>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      in benefits </a:t>
            </a:r>
            <a:r>
              <a:rPr lang="en-US" sz="1200" i="1" dirty="0" smtClean="0">
                <a:solidFill>
                  <a:srgbClr val="4D616B"/>
                </a:solidFill>
                <a:cs typeface="Source Sans Pro"/>
              </a:rPr>
              <a:t>(Source: Net Metering and Solar Task Force)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Solar supports almost </a:t>
            </a:r>
            <a:r>
              <a:rPr lang="en-US" sz="2000" b="1" dirty="0" smtClean="0">
                <a:solidFill>
                  <a:srgbClr val="4D616B"/>
                </a:solidFill>
                <a:cs typeface="Source Sans Pro"/>
              </a:rPr>
              <a:t>15,000 jobs</a:t>
            </a: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D616B"/>
                </a:solidFill>
                <a:cs typeface="Source Sans Pro"/>
              </a:rPr>
              <a:t>36,000+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 </a:t>
            </a:r>
            <a:r>
              <a:rPr lang="en-US" sz="1600" dirty="0">
                <a:solidFill>
                  <a:srgbClr val="4D616B"/>
                </a:solidFill>
                <a:cs typeface="Source Sans Pro"/>
              </a:rPr>
              <a:t>solar systems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installed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algn="ctr"/>
            <a:endParaRPr lang="en-US" sz="1600" i="1" dirty="0" smtClean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Solar provides long-term stable, predictable </a:t>
            </a:r>
            <a:br>
              <a:rPr lang="en-US" sz="1600" dirty="0" smtClean="0">
                <a:solidFill>
                  <a:srgbClr val="4D616B"/>
                </a:solidFill>
                <a:cs typeface="Source Sans Pro"/>
              </a:rPr>
            </a:b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energy costs for Massachusetts businesses, </a:t>
            </a:r>
            <a:br>
              <a:rPr lang="en-US" sz="1600" dirty="0" smtClean="0">
                <a:solidFill>
                  <a:srgbClr val="4D616B"/>
                </a:solidFill>
                <a:cs typeface="Source Sans Pro"/>
              </a:rPr>
            </a:b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protecting jobs</a:t>
            </a:r>
            <a:endParaRPr lang="en-US" dirty="0" smtClean="0">
              <a:solidFill>
                <a:srgbClr val="4D616B"/>
              </a:solidFill>
              <a:cs typeface="Source Sans Pro"/>
            </a:endParaRP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305" y="2941320"/>
            <a:ext cx="4017214" cy="266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7215" y="878236"/>
            <a:ext cx="8197652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Solar is working for low income communities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434" y="1702336"/>
            <a:ext cx="79981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72" y="5226687"/>
            <a:ext cx="1987468" cy="8230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5" y="1794648"/>
            <a:ext cx="2923352" cy="292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535" y="4849877"/>
            <a:ext cx="318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22F43"/>
                </a:solidFill>
              </a:rPr>
              <a:t>Oscar Romero House, New Bedford</a:t>
            </a:r>
          </a:p>
          <a:p>
            <a:pPr algn="ctr"/>
            <a:r>
              <a:rPr lang="en-US" sz="1600" b="1" dirty="0" smtClean="0">
                <a:solidFill>
                  <a:srgbClr val="222F43"/>
                </a:solidFill>
              </a:rPr>
              <a:t>12 units of affordable housing</a:t>
            </a:r>
            <a:endParaRPr lang="en-US" sz="1600" b="1" dirty="0">
              <a:solidFill>
                <a:srgbClr val="222F4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6600" y="1705748"/>
            <a:ext cx="41187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Community Action for Better Housing owned, pays electricity bills to keep costs affordable for low income tenants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Annual electricity bill $5,500, jumped 28% last winter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Rooftop not suitable for solar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With off-site solar subscription, saving $1,200 a year, electricity costs now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7215" y="557536"/>
            <a:ext cx="8197652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Solar is working for cities and towns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434" y="1715036"/>
            <a:ext cx="79981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158" y="1133299"/>
            <a:ext cx="8697681" cy="486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Lexington’s 1.1 MW Solar Rooftop Project </a:t>
            </a:r>
          </a:p>
          <a:p>
            <a:pPr algn="ctr"/>
            <a:r>
              <a:rPr lang="en-US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5 Schools and Town Library </a:t>
            </a:r>
          </a:p>
          <a:p>
            <a:pPr algn="ctr"/>
            <a:endParaRPr lang="en-US" b="1" i="1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algn="ctr"/>
            <a:endParaRPr lang="en-US" sz="1600" i="1" dirty="0" smtClean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D616B"/>
                </a:solidFill>
                <a:cs typeface="Source Sans Pro"/>
              </a:rPr>
              <a:t>$5.6 million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 savings over 25 years</a:t>
            </a:r>
          </a:p>
          <a:p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D616B"/>
                </a:solidFill>
                <a:cs typeface="Source Sans Pro"/>
              </a:rPr>
              <a:t>$800,000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 in health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D616B"/>
                </a:solidFill>
                <a:cs typeface="Source Sans Pro"/>
              </a:rPr>
              <a:t>1.3 million kWh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 insulated from </a:t>
            </a:r>
          </a:p>
          <a:p>
            <a:r>
              <a:rPr lang="en-US" sz="1600" dirty="0">
                <a:solidFill>
                  <a:srgbClr val="4D616B"/>
                </a:solidFill>
                <a:cs typeface="Source Sans Pro"/>
              </a:rPr>
              <a:t>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      winter energy price spikes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algn="ctr"/>
            <a:endParaRPr lang="en-US" sz="1600" i="1" dirty="0" smtClean="0">
              <a:solidFill>
                <a:srgbClr val="4D616B"/>
              </a:solidFill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Provides</a:t>
            </a:r>
            <a:r>
              <a:rPr lang="en-US" sz="2000" dirty="0" smtClean="0">
                <a:solidFill>
                  <a:srgbClr val="4D616B"/>
                </a:solidFill>
                <a:cs typeface="Source Sans Pro"/>
              </a:rPr>
              <a:t> </a:t>
            </a:r>
            <a:r>
              <a:rPr lang="en-US" sz="2000" b="1" dirty="0" smtClean="0">
                <a:solidFill>
                  <a:srgbClr val="4D616B"/>
                </a:solidFill>
                <a:cs typeface="Source Sans Pro"/>
              </a:rPr>
              <a:t>15</a:t>
            </a:r>
            <a:r>
              <a:rPr lang="en-US" sz="2000" b="1" dirty="0">
                <a:solidFill>
                  <a:srgbClr val="4D616B"/>
                </a:solidFill>
                <a:cs typeface="Source Sans Pro"/>
              </a:rPr>
              <a:t>% </a:t>
            </a:r>
            <a:r>
              <a:rPr lang="en-US" sz="1600" dirty="0">
                <a:solidFill>
                  <a:srgbClr val="4D616B"/>
                </a:solidFill>
                <a:cs typeface="Source Sans Pro"/>
              </a:rPr>
              <a:t>municipal electricity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demand, 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r>
              <a:rPr lang="en-US" sz="1600" dirty="0">
                <a:solidFill>
                  <a:srgbClr val="4D616B"/>
                </a:solidFill>
                <a:cs typeface="Source Sans Pro"/>
              </a:rPr>
              <a:t>       enough to power 175 homes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pic>
        <p:nvPicPr>
          <p:cNvPr id="2" name="Picture 1" descr="Screen Shot 2016-01-12 at 4.59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11" y="1902024"/>
            <a:ext cx="3707622" cy="2364061"/>
          </a:xfrm>
          <a:prstGeom prst="rect">
            <a:avLst/>
          </a:prstGeom>
        </p:spPr>
      </p:pic>
      <p:pic>
        <p:nvPicPr>
          <p:cNvPr id="3" name="Picture 2" descr="Screen Shot 2016-01-12 at 5.01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11" y="3852286"/>
            <a:ext cx="3707622" cy="22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1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8775" y="878236"/>
            <a:ext cx="8767585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Community shared solar (CSS) allows everyone access to solar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434" y="1715036"/>
            <a:ext cx="79981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286" y="4704530"/>
            <a:ext cx="1274174" cy="1335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9" y="2544112"/>
            <a:ext cx="3477414" cy="2316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5086" y="1678594"/>
            <a:ext cx="604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D616B"/>
                </a:solidFill>
                <a:latin typeface="Source Sans Pro" panose="020B0503030403020204" pitchFamily="34" charset="0"/>
              </a:rPr>
              <a:t>300 kW locally owned community solar in Pioneer Valley </a:t>
            </a:r>
            <a:endParaRPr lang="en-US" b="1" dirty="0">
              <a:solidFill>
                <a:srgbClr val="4D616B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2983" y="2352090"/>
            <a:ext cx="4250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8 in 10 residents in Massachusetts cannot put solar on their roof </a:t>
            </a:r>
          </a:p>
          <a:p>
            <a:endParaRPr lang="en-US" dirty="0" smtClean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Local residents own a share of the system and receive ALL tax credit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D616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D616B"/>
                </a:solidFill>
              </a:rPr>
              <a:t>Participants expected to save $600,000 on electricity bills over 20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D616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8775" y="391221"/>
            <a:ext cx="8767585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Solar benefits </a:t>
            </a:r>
            <a:r>
              <a:rPr lang="en-US" sz="2800" b="1" i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all</a:t>
            </a: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 ratepayers, not just those with solar</a:t>
            </a:r>
          </a:p>
          <a:p>
            <a:pPr algn="l">
              <a:lnSpc>
                <a:spcPct val="90000"/>
              </a:lnSpc>
            </a:pP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  <a:p>
            <a:pPr algn="l">
              <a:lnSpc>
                <a:spcPct val="90000"/>
              </a:lnSpc>
            </a:pP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434" y="1715036"/>
            <a:ext cx="79981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pPr marL="342900" indent="-342900">
              <a:buAutoNum type="arabicPeriod"/>
            </a:pP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971" y="985024"/>
            <a:ext cx="6099192" cy="4560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4127" y="5542775"/>
            <a:ext cx="7296647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Source Sans Pro" panose="020B0503030403020204" pitchFamily="34" charset="0"/>
              </a:rPr>
              <a:t>The Commonwealth </a:t>
            </a:r>
            <a:r>
              <a:rPr lang="en-US" sz="1400" b="1" dirty="0">
                <a:latin typeface="Source Sans Pro" panose="020B0503030403020204" pitchFamily="34" charset="0"/>
              </a:rPr>
              <a:t>at-large receives a total of $10.2 billion in net benefits from solar compared to net costs of $4.5 billion </a:t>
            </a:r>
            <a:r>
              <a:rPr lang="en-US" sz="1400" i="1" dirty="0">
                <a:latin typeface="Source Sans Pro" panose="020B0503030403020204" pitchFamily="34" charset="0"/>
              </a:rPr>
              <a:t>(Source:  NMSTF </a:t>
            </a:r>
            <a:r>
              <a:rPr lang="en-US" sz="1400" i="1" dirty="0">
                <a:latin typeface="Source Sans Pro" panose="020B0503030403020204" pitchFamily="34" charset="0"/>
                <a:hlinkClick r:id="rId5"/>
              </a:rPr>
              <a:t>report</a:t>
            </a:r>
            <a:r>
              <a:rPr lang="en-US" sz="1400" i="1" dirty="0">
                <a:latin typeface="Source Sans Pro" panose="020B0503030403020204" pitchFamily="34" charset="0"/>
              </a:rPr>
              <a:t>, </a:t>
            </a:r>
            <a:r>
              <a:rPr lang="en-US" sz="1400" i="1" dirty="0" err="1">
                <a:latin typeface="Source Sans Pro" panose="020B0503030403020204" pitchFamily="34" charset="0"/>
              </a:rPr>
              <a:t>pg</a:t>
            </a:r>
            <a:r>
              <a:rPr lang="en-US" sz="1400" i="1" dirty="0">
                <a:latin typeface="Source Sans Pro" panose="020B0503030403020204" pitchFamily="34" charset="0"/>
              </a:rPr>
              <a:t> 195)</a:t>
            </a:r>
          </a:p>
        </p:txBody>
      </p:sp>
    </p:spTree>
    <p:extLst>
      <p:ext uri="{BB962C8B-B14F-4D97-AF65-F5344CB8AC3E}">
        <p14:creationId xmlns:p14="http://schemas.microsoft.com/office/powerpoint/2010/main" val="24145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1401" y="510399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Vocabulary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75" y="1077228"/>
            <a:ext cx="88091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1.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Net </a:t>
            </a:r>
            <a:r>
              <a:rPr lang="en-US" sz="2000" b="1" dirty="0">
                <a:solidFill>
                  <a:srgbClr val="4D616B"/>
                </a:solidFill>
                <a:latin typeface="Source Sans Pro"/>
                <a:cs typeface="Source Sans Pro"/>
              </a:rPr>
              <a:t>M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etering- 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Allows solar customers to run their meters backwards and receive credit for excess solar generation. Key mechanism for encouraging development of solar.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2.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Virtual Net </a:t>
            </a:r>
            <a:r>
              <a:rPr lang="en-US" sz="2000" b="1" dirty="0">
                <a:solidFill>
                  <a:srgbClr val="4D616B"/>
                </a:solidFill>
                <a:latin typeface="Source Sans Pro"/>
                <a:cs typeface="Source Sans Pro"/>
              </a:rPr>
              <a:t>M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etering (VNM)</a:t>
            </a:r>
            <a:r>
              <a:rPr lang="en-US" sz="16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- 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Allows solar owners to share net metering credits with more than one utility account. Enables equal access to solar for everyone.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3.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Community Shared </a:t>
            </a:r>
            <a:r>
              <a:rPr lang="en-US" sz="2000" b="1" dirty="0">
                <a:solidFill>
                  <a:srgbClr val="4D616B"/>
                </a:solidFill>
                <a:latin typeface="Source Sans Pro"/>
                <a:cs typeface="Source Sans Pro"/>
              </a:rPr>
              <a:t>S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olar (CSS)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- A local solar project where people or businesses purchase net metering credits or a membership interest.  Makes solar available to those that don’t own a sunny rooftop.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>
                <a:solidFill>
                  <a:srgbClr val="4D616B"/>
                </a:solidFill>
                <a:latin typeface="Source Sans Pro"/>
                <a:cs typeface="Source Sans Pro"/>
              </a:rPr>
              <a:t>4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Net Metering </a:t>
            </a:r>
            <a:r>
              <a:rPr lang="en-US" sz="2000" b="1" dirty="0">
                <a:solidFill>
                  <a:srgbClr val="4D616B"/>
                </a:solidFill>
                <a:latin typeface="Source Sans Pro"/>
                <a:cs typeface="Source Sans Pro"/>
              </a:rPr>
              <a:t>C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aps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-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 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Statutory limit on net metering, divided by utility territory, and further divided into “public” and “private” caps, % cap translated into MW-limit based on peak demand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>
                <a:solidFill>
                  <a:srgbClr val="4D616B"/>
                </a:solidFill>
                <a:latin typeface="Source Sans Pro"/>
                <a:cs typeface="Source Sans Pro"/>
              </a:rPr>
              <a:t>5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. 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Federal Investment Tax Credit (ITC)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-</a:t>
            </a:r>
            <a:r>
              <a:rPr lang="en-US" sz="2000" b="1" dirty="0" smtClean="0">
                <a:solidFill>
                  <a:srgbClr val="4D616B"/>
                </a:solidFill>
                <a:latin typeface="Source Sans Pro"/>
                <a:cs typeface="Source Sans Pro"/>
              </a:rPr>
              <a:t> 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30% tax credit for solar systems. Expires December 31, 2016 for residential solar, decreases to 10% for commercial solar.</a:t>
            </a: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r>
              <a:rPr lang="en-US" sz="1600" dirty="0">
                <a:solidFill>
                  <a:srgbClr val="4D616B"/>
                </a:solidFill>
                <a:latin typeface="Source Sans Pro"/>
                <a:cs typeface="Source Sans Pro"/>
              </a:rPr>
              <a:t>6</a:t>
            </a:r>
            <a:r>
              <a:rPr lang="en-US" sz="1600" dirty="0" smtClean="0">
                <a:solidFill>
                  <a:srgbClr val="4D616B"/>
                </a:solidFill>
                <a:latin typeface="Source Sans Pro"/>
                <a:cs typeface="Source Sans Pro"/>
              </a:rPr>
              <a:t>. </a:t>
            </a:r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 smtClean="0">
              <a:solidFill>
                <a:srgbClr val="4D616B"/>
              </a:solidFill>
              <a:latin typeface="Source Sans Pro"/>
              <a:cs typeface="Source Sans Pro"/>
            </a:endParaRPr>
          </a:p>
          <a:p>
            <a:endParaRPr lang="en-US" sz="1600" dirty="0">
              <a:solidFill>
                <a:srgbClr val="4D616B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6" name="Picture 5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499" y="682630"/>
            <a:ext cx="8197652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Before diving in: Solar policy mini-primer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175" y="183954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sp>
        <p:nvSpPr>
          <p:cNvPr id="12" name="Content Placeholder 7"/>
          <p:cNvSpPr>
            <a:spLocks noGrp="1"/>
          </p:cNvSpPr>
          <p:nvPr/>
        </p:nvSpPr>
        <p:spPr>
          <a:xfrm>
            <a:off x="361174" y="1394137"/>
            <a:ext cx="8516125" cy="4070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3200" kern="1200">
                <a:solidFill>
                  <a:srgbClr val="666261"/>
                </a:solidFill>
                <a:latin typeface="Arial"/>
                <a:ea typeface="+mn-ea"/>
                <a:cs typeface="Arial"/>
              </a:defRPr>
            </a:lvl1pPr>
            <a:lvl2pPr marL="742950" indent="-3429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2800" kern="1200">
                <a:solidFill>
                  <a:srgbClr val="66626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66626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 smtClean="0">
                <a:solidFill>
                  <a:srgbClr val="4D616B"/>
                </a:solidFill>
                <a:latin typeface="+mn-lt"/>
              </a:rPr>
              <a:t>Net metering </a:t>
            </a:r>
          </a:p>
          <a:p>
            <a:pPr lvl="1"/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Net metering credits compensate solar owners for every kWh electricity delivered to grid;</a:t>
            </a:r>
            <a:r>
              <a:rPr lang="en-US" sz="1600" b="1" dirty="0" smtClean="0">
                <a:solidFill>
                  <a:srgbClr val="4D616B"/>
                </a:solidFill>
                <a:latin typeface="+mn-lt"/>
              </a:rPr>
              <a:t> NOT </a:t>
            </a:r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a subsidy</a:t>
            </a:r>
          </a:p>
          <a:p>
            <a:pPr lvl="1"/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Payment in the form of a credit on a utility electricity account</a:t>
            </a:r>
          </a:p>
          <a:p>
            <a:pPr lvl="1"/>
            <a:r>
              <a:rPr lang="en-US" sz="1600" dirty="0">
                <a:solidFill>
                  <a:srgbClr val="4D616B"/>
                </a:solidFill>
                <a:latin typeface="+mn-lt"/>
              </a:rPr>
              <a:t>Net metering “capped” by statute for projects over a certain </a:t>
            </a:r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size</a:t>
            </a:r>
          </a:p>
          <a:p>
            <a:pPr lvl="1"/>
            <a:r>
              <a:rPr lang="en-US" sz="1600" i="1" dirty="0">
                <a:solidFill>
                  <a:srgbClr val="4D616B"/>
                </a:solidFill>
                <a:latin typeface="+mn-lt"/>
              </a:rPr>
              <a:t>Accounting mechanism administered by the Department of Public </a:t>
            </a:r>
            <a:r>
              <a:rPr lang="en-US" sz="1600" i="1" dirty="0" smtClean="0">
                <a:solidFill>
                  <a:srgbClr val="4D616B"/>
                </a:solidFill>
                <a:latin typeface="+mn-lt"/>
              </a:rPr>
              <a:t>Utilities</a:t>
            </a:r>
            <a:endParaRPr lang="en-US" sz="1600" i="1" dirty="0">
              <a:solidFill>
                <a:srgbClr val="4D616B"/>
              </a:solidFill>
              <a:latin typeface="+mn-lt"/>
            </a:endParaRPr>
          </a:p>
          <a:p>
            <a:pPr marL="0" lvl="0" indent="0">
              <a:buNone/>
            </a:pPr>
            <a:r>
              <a:rPr lang="en-US" sz="1800" b="1" u="sng" dirty="0">
                <a:solidFill>
                  <a:srgbClr val="4D616B"/>
                </a:solidFill>
                <a:latin typeface="+mn-lt"/>
              </a:rPr>
              <a:t>Solar </a:t>
            </a:r>
            <a:r>
              <a:rPr lang="en-US" sz="1800" b="1" u="sng" dirty="0" smtClean="0">
                <a:solidFill>
                  <a:srgbClr val="4D616B"/>
                </a:solidFill>
                <a:latin typeface="+mn-lt"/>
              </a:rPr>
              <a:t>Incentive </a:t>
            </a:r>
          </a:p>
          <a:p>
            <a:pPr lvl="1"/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Compensates solar for environmental and societal benefits</a:t>
            </a:r>
          </a:p>
          <a:p>
            <a:pPr lvl="1"/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Designed to manage </a:t>
            </a:r>
            <a:r>
              <a:rPr lang="en-US" sz="1600" dirty="0">
                <a:solidFill>
                  <a:srgbClr val="4D616B"/>
                </a:solidFill>
                <a:latin typeface="+mn-lt"/>
              </a:rPr>
              <a:t>the growth </a:t>
            </a:r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of solar </a:t>
            </a:r>
            <a:r>
              <a:rPr lang="en-US" sz="1600" dirty="0">
                <a:solidFill>
                  <a:srgbClr val="4D616B"/>
                </a:solidFill>
                <a:latin typeface="+mn-lt"/>
              </a:rPr>
              <a:t>to 1600 </a:t>
            </a:r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MW; limited capacity remaining</a:t>
            </a:r>
          </a:p>
          <a:p>
            <a:pPr lvl="1"/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1 MWh of solar electricity equals 1 SREC. Value of SREC depends on SREC factor.</a:t>
            </a:r>
            <a:endParaRPr lang="en-US" sz="1600" dirty="0">
              <a:solidFill>
                <a:srgbClr val="4D616B"/>
              </a:solidFill>
              <a:latin typeface="+mn-lt"/>
            </a:endParaRPr>
          </a:p>
          <a:p>
            <a:pPr lvl="1"/>
            <a:r>
              <a:rPr lang="en-US" sz="1600" dirty="0" smtClean="0">
                <a:solidFill>
                  <a:srgbClr val="4D616B"/>
                </a:solidFill>
                <a:latin typeface="+mn-lt"/>
              </a:rPr>
              <a:t>Payment as cash (i.e. taxable income), if the SREC is sold to another party</a:t>
            </a:r>
          </a:p>
          <a:p>
            <a:pPr lvl="1"/>
            <a:r>
              <a:rPr lang="en-US" sz="1600" i="1" dirty="0">
                <a:solidFill>
                  <a:srgbClr val="4D616B"/>
                </a:solidFill>
                <a:latin typeface="+mn-lt"/>
              </a:rPr>
              <a:t>SREC II administered by the Department of Energy Resources </a:t>
            </a:r>
          </a:p>
          <a:p>
            <a:pPr lvl="1"/>
            <a:endParaRPr lang="en-US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723" y="1362315"/>
            <a:ext cx="8729641" cy="2285158"/>
          </a:xfrm>
          <a:prstGeom prst="rect">
            <a:avLst/>
          </a:prstGeom>
          <a:noFill/>
          <a:ln>
            <a:solidFill>
              <a:srgbClr val="222F4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8723" y="3661987"/>
            <a:ext cx="8729641" cy="2285158"/>
          </a:xfrm>
          <a:prstGeom prst="rect">
            <a:avLst/>
          </a:prstGeom>
          <a:noFill/>
          <a:ln>
            <a:solidFill>
              <a:srgbClr val="222F4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001-PPT-Interior-Backgroun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" y="-111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98849"/>
            <a:ext cx="7772400" cy="69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222F43"/>
                </a:solidFill>
                <a:latin typeface="Source Sans Pro"/>
                <a:cs typeface="Source Sans Pro"/>
              </a:rPr>
              <a:t>What are we really paying for solar? </a:t>
            </a:r>
            <a:endParaRPr lang="en-US" sz="2800" b="1" dirty="0">
              <a:solidFill>
                <a:srgbClr val="222F43"/>
              </a:solidFill>
              <a:latin typeface="Source Sans Pro"/>
              <a:cs typeface="Source Sans Pro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8775" y="193501"/>
            <a:ext cx="8377664" cy="79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00" kern="0" spc="90" dirty="0" smtClean="0">
                <a:solidFill>
                  <a:srgbClr val="6BA2CA"/>
                </a:solidFill>
                <a:latin typeface="Source Sans Pro"/>
                <a:cs typeface="Source Sans Pro"/>
              </a:rPr>
              <a:t>GROWING OUR SOLAR-POWERED ECONOMY</a:t>
            </a:r>
            <a:endParaRPr lang="en-US" sz="1100" kern="0" spc="90" dirty="0">
              <a:solidFill>
                <a:srgbClr val="6BA2CA"/>
              </a:solidFill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716" y="1066263"/>
            <a:ext cx="2429029" cy="13112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6127" y="1302316"/>
            <a:ext cx="4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708400"/>
            <a:ext cx="2552700" cy="200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007" y="1179635"/>
            <a:ext cx="5410974" cy="120032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4D616B"/>
                </a:solidFill>
                <a:cs typeface="Source Sans Pro"/>
              </a:rPr>
              <a:t>Governor Baker claims that solar receives 43 </a:t>
            </a:r>
            <a:r>
              <a:rPr lang="en-US" dirty="0" smtClean="0">
                <a:solidFill>
                  <a:srgbClr val="4D616B"/>
                </a:solidFill>
                <a:cs typeface="Source Sans Pro"/>
              </a:rPr>
              <a:t>¢/</a:t>
            </a:r>
            <a:r>
              <a:rPr lang="en-US" i="1" dirty="0" smtClean="0">
                <a:solidFill>
                  <a:srgbClr val="4D616B"/>
                </a:solidFill>
                <a:cs typeface="Source Sans Pro"/>
              </a:rPr>
              <a:t>kWh</a:t>
            </a:r>
            <a:endParaRPr lang="en-US" i="1" dirty="0">
              <a:solidFill>
                <a:srgbClr val="4D616B"/>
              </a:solidFill>
              <a:cs typeface="Source Sans Pro"/>
            </a:endParaRPr>
          </a:p>
          <a:p>
            <a:pPr algn="ctr"/>
            <a:endParaRPr lang="en-US" dirty="0">
              <a:solidFill>
                <a:srgbClr val="4D616B"/>
              </a:solidFill>
              <a:cs typeface="Source Sans Pro"/>
            </a:endParaRPr>
          </a:p>
          <a:p>
            <a:pPr algn="ctr"/>
            <a:r>
              <a:rPr lang="en-US" b="1" dirty="0">
                <a:solidFill>
                  <a:srgbClr val="222F43"/>
                </a:solidFill>
                <a:cs typeface="Source Sans Pro"/>
              </a:rPr>
              <a:t>In reality, solar </a:t>
            </a:r>
            <a:r>
              <a:rPr lang="en-US" b="1" dirty="0" smtClean="0">
                <a:solidFill>
                  <a:srgbClr val="222F43"/>
                </a:solidFill>
                <a:cs typeface="Source Sans Pro"/>
              </a:rPr>
              <a:t>owners receive between7-25</a:t>
            </a:r>
            <a:r>
              <a:rPr lang="en-US" dirty="0">
                <a:solidFill>
                  <a:srgbClr val="222F43"/>
                </a:solidFill>
                <a:cs typeface="Source Sans Pro"/>
              </a:rPr>
              <a:t> </a:t>
            </a:r>
            <a:r>
              <a:rPr lang="en-US" dirty="0" smtClean="0">
                <a:solidFill>
                  <a:srgbClr val="222F43"/>
                </a:solidFill>
                <a:cs typeface="Source Sans Pro"/>
              </a:rPr>
              <a:t>¢</a:t>
            </a:r>
            <a:r>
              <a:rPr lang="en-US" b="1" dirty="0" smtClean="0">
                <a:solidFill>
                  <a:srgbClr val="222F43"/>
                </a:solidFill>
                <a:cs typeface="Source Sans Pro"/>
              </a:rPr>
              <a:t>/kWh</a:t>
            </a:r>
            <a:r>
              <a:rPr lang="en-US" b="1" dirty="0">
                <a:solidFill>
                  <a:srgbClr val="222F43"/>
                </a:solidFill>
                <a:cs typeface="Source Sans Pro"/>
              </a:rPr>
              <a:t>, depending on </a:t>
            </a:r>
            <a:r>
              <a:rPr lang="en-US" b="1" dirty="0" smtClean="0">
                <a:solidFill>
                  <a:srgbClr val="222F43"/>
                </a:solidFill>
                <a:cs typeface="Source Sans Pro"/>
              </a:rPr>
              <a:t>system </a:t>
            </a:r>
            <a:r>
              <a:rPr lang="en-US" b="1" dirty="0">
                <a:solidFill>
                  <a:srgbClr val="222F43"/>
                </a:solidFill>
                <a:cs typeface="Source Sans Pro"/>
              </a:rPr>
              <a:t>type and utility rate class</a:t>
            </a:r>
          </a:p>
        </p:txBody>
      </p:sp>
      <p:pic>
        <p:nvPicPr>
          <p:cNvPr id="14" name="Picture 13" descr="What we're paying for sol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6" y="2574575"/>
            <a:ext cx="5410974" cy="3258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27406" y="2926119"/>
            <a:ext cx="2322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vs. value of solar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02888" y="2659844"/>
            <a:ext cx="27744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D616B"/>
                </a:solidFill>
                <a:cs typeface="Source Sans Pro"/>
              </a:rPr>
              <a:t>Current SREC II compensation   is 7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¢/ </a:t>
            </a:r>
            <a:r>
              <a:rPr lang="en-US" sz="1600" dirty="0">
                <a:solidFill>
                  <a:srgbClr val="4D616B"/>
                </a:solidFill>
                <a:cs typeface="Source Sans Pro"/>
              </a:rPr>
              <a:t>kWh averaged over expected life of system</a:t>
            </a:r>
          </a:p>
          <a:p>
            <a:endParaRPr lang="en-US" sz="1600" dirty="0" smtClean="0">
              <a:solidFill>
                <a:srgbClr val="4D616B"/>
              </a:solidFill>
              <a:cs typeface="Source Sans Pro"/>
            </a:endParaRPr>
          </a:p>
          <a:p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Onsite consumption receives </a:t>
            </a:r>
            <a:r>
              <a:rPr lang="en-US" sz="1600" dirty="0">
                <a:solidFill>
                  <a:srgbClr val="4D616B"/>
                </a:solidFill>
                <a:cs typeface="Source Sans Pro"/>
              </a:rPr>
              <a:t>zero net metering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credits</a:t>
            </a:r>
          </a:p>
          <a:p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Exported power receives retail net meter credits ~18 ¢/ kWh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616B"/>
              </a:solidFill>
              <a:cs typeface="Source Sans Pro"/>
            </a:endParaRPr>
          </a:p>
          <a:p>
            <a:r>
              <a:rPr lang="en-US" sz="1600" dirty="0">
                <a:solidFill>
                  <a:srgbClr val="4D616B"/>
                </a:solidFill>
                <a:cs typeface="Source Sans Pro"/>
              </a:rPr>
              <a:t>Value of solar </a:t>
            </a:r>
            <a:r>
              <a:rPr lang="en-US" sz="1600" dirty="0" smtClean="0">
                <a:solidFill>
                  <a:srgbClr val="4D616B"/>
                </a:solidFill>
                <a:cs typeface="Source Sans Pro"/>
              </a:rPr>
              <a:t>is </a:t>
            </a:r>
            <a:r>
              <a:rPr lang="en-US" sz="1600" dirty="0" smtClean="0">
                <a:solidFill>
                  <a:srgbClr val="4D616B"/>
                </a:solidFill>
              </a:rPr>
              <a:t>29-34 ¢/</a:t>
            </a:r>
            <a:r>
              <a:rPr lang="en-US" sz="1600" dirty="0">
                <a:solidFill>
                  <a:srgbClr val="4D616B"/>
                </a:solidFill>
              </a:rPr>
              <a:t>kWh </a:t>
            </a:r>
            <a:r>
              <a:rPr lang="en-US" sz="1600" dirty="0" smtClean="0">
                <a:solidFill>
                  <a:srgbClr val="4D616B"/>
                </a:solidFill>
              </a:rPr>
              <a:t>including societal </a:t>
            </a:r>
            <a:r>
              <a:rPr lang="en-US" sz="1600" dirty="0">
                <a:solidFill>
                  <a:srgbClr val="4D616B"/>
                </a:solidFill>
              </a:rPr>
              <a:t>values of 6.7 ¢/</a:t>
            </a:r>
            <a:r>
              <a:rPr lang="en-US" sz="1600" dirty="0" smtClean="0">
                <a:solidFill>
                  <a:srgbClr val="4D616B"/>
                </a:solidFill>
              </a:rPr>
              <a:t>kWh</a:t>
            </a:r>
            <a:endParaRPr lang="en-US" sz="1600" dirty="0">
              <a:solidFill>
                <a:srgbClr val="4D616B"/>
              </a:solidFill>
              <a:cs typeface="Source Sans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5236" y="1975167"/>
            <a:ext cx="65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0.07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05953" y="2005647"/>
            <a:ext cx="65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0.18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14635</TotalTime>
  <Words>2333</Words>
  <Application>Microsoft Office PowerPoint</Application>
  <PresentationFormat>On-screen Show (4:3)</PresentationFormat>
  <Paragraphs>365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Source Sans Pro</vt:lpstr>
      <vt:lpstr>Office Theme</vt:lpstr>
      <vt:lpstr>How Solar Energy Benefits Communities Across the Commonwealth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</dc:creator>
  <cp:lastModifiedBy>emilyr</cp:lastModifiedBy>
  <cp:revision>187</cp:revision>
  <cp:lastPrinted>2016-01-14T14:02:38Z</cp:lastPrinted>
  <dcterms:created xsi:type="dcterms:W3CDTF">2015-03-17T16:15:46Z</dcterms:created>
  <dcterms:modified xsi:type="dcterms:W3CDTF">2016-01-14T20:20:59Z</dcterms:modified>
</cp:coreProperties>
</file>